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256" r:id="rId2"/>
    <p:sldId id="402" r:id="rId3"/>
    <p:sldId id="260" r:id="rId4"/>
    <p:sldId id="274" r:id="rId5"/>
    <p:sldId id="341" r:id="rId6"/>
    <p:sldId id="373" r:id="rId7"/>
    <p:sldId id="383" r:id="rId8"/>
    <p:sldId id="358" r:id="rId9"/>
    <p:sldId id="390" r:id="rId10"/>
    <p:sldId id="385" r:id="rId11"/>
    <p:sldId id="386" r:id="rId12"/>
    <p:sldId id="387" r:id="rId13"/>
    <p:sldId id="388" r:id="rId14"/>
    <p:sldId id="389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369" r:id="rId27"/>
    <p:sldId id="377" r:id="rId28"/>
    <p:sldId id="403" r:id="rId29"/>
    <p:sldId id="404" r:id="rId30"/>
    <p:sldId id="378" r:id="rId31"/>
    <p:sldId id="340" r:id="rId32"/>
    <p:sldId id="380" r:id="rId33"/>
    <p:sldId id="379" r:id="rId34"/>
    <p:sldId id="405" r:id="rId35"/>
    <p:sldId id="407" r:id="rId36"/>
    <p:sldId id="408" r:id="rId37"/>
    <p:sldId id="406" r:id="rId38"/>
    <p:sldId id="410" r:id="rId39"/>
    <p:sldId id="411" r:id="rId40"/>
    <p:sldId id="413" r:id="rId41"/>
    <p:sldId id="414" r:id="rId42"/>
    <p:sldId id="416" r:id="rId43"/>
    <p:sldId id="417" r:id="rId44"/>
    <p:sldId id="419" r:id="rId45"/>
    <p:sldId id="36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A00420-EC24-4E4D-BA82-D4E794C1E274}">
          <p14:sldIdLst>
            <p14:sldId id="256"/>
            <p14:sldId id="402"/>
            <p14:sldId id="260"/>
            <p14:sldId id="274"/>
            <p14:sldId id="341"/>
            <p14:sldId id="373"/>
            <p14:sldId id="383"/>
            <p14:sldId id="358"/>
            <p14:sldId id="390"/>
            <p14:sldId id="385"/>
            <p14:sldId id="386"/>
            <p14:sldId id="387"/>
            <p14:sldId id="388"/>
            <p14:sldId id="389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369"/>
            <p14:sldId id="377"/>
            <p14:sldId id="403"/>
            <p14:sldId id="404"/>
            <p14:sldId id="378"/>
            <p14:sldId id="340"/>
            <p14:sldId id="380"/>
            <p14:sldId id="379"/>
            <p14:sldId id="405"/>
            <p14:sldId id="407"/>
            <p14:sldId id="408"/>
            <p14:sldId id="406"/>
            <p14:sldId id="410"/>
            <p14:sldId id="411"/>
            <p14:sldId id="413"/>
            <p14:sldId id="414"/>
            <p14:sldId id="416"/>
            <p14:sldId id="417"/>
            <p14:sldId id="419"/>
            <p14:sldId id="3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5"/>
    <p:restoredTop sz="86405"/>
  </p:normalViewPr>
  <p:slideViewPr>
    <p:cSldViewPr snapToGrid="0" snapToObjects="1">
      <p:cViewPr varScale="1">
        <p:scale>
          <a:sx n="118" d="100"/>
          <a:sy n="118" d="100"/>
        </p:scale>
        <p:origin x="232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519FF-9239-3F47-858D-5E791D51DF67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BBD6B-D8C9-F24C-9B50-B3B9E01D3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9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0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7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51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68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04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47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31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7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80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2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51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24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37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35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16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54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83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6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45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77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771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27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28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9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06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90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58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21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0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30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43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21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BBD6B-D8C9-F24C-9B50-B3B9E01D3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tatisticalaid.com/skewness-and-kurtosis-in-statistics-shape-of-distributio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2143-9FBF-AC4D-B900-12A3816B7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337" y="433183"/>
            <a:ext cx="11589250" cy="2541431"/>
          </a:xfrm>
        </p:spPr>
        <p:txBody>
          <a:bodyPr>
            <a:noAutofit/>
          </a:bodyPr>
          <a:lstStyle/>
          <a:p>
            <a:pPr algn="ctr"/>
            <a:r>
              <a:rPr lang="en-US" sz="4600" b="1" dirty="0"/>
              <a:t>Prediction of the Housing Price </a:t>
            </a:r>
            <a:br>
              <a:rPr lang="en-US" sz="4600" b="1" dirty="0"/>
            </a:br>
            <a:r>
              <a:rPr lang="en-US" sz="4600" b="1" dirty="0"/>
              <a:t>Using Machine Learning Tools</a:t>
            </a:r>
            <a:endParaRPr lang="en-US" sz="4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D7418-7B8A-C342-932E-D122B19BF2B1}"/>
              </a:ext>
            </a:extLst>
          </p:cNvPr>
          <p:cNvSpPr txBox="1"/>
          <p:nvPr/>
        </p:nvSpPr>
        <p:spPr>
          <a:xfrm>
            <a:off x="4666784" y="3625522"/>
            <a:ext cx="33473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Ehsan Gharib-Nezhad</a:t>
            </a:r>
          </a:p>
          <a:p>
            <a:pPr algn="ctr"/>
            <a:r>
              <a:rPr lang="en-US" sz="1600" b="1" dirty="0"/>
              <a:t>General Assembly Fellow</a:t>
            </a:r>
          </a:p>
          <a:p>
            <a:pPr algn="ctr"/>
            <a:r>
              <a:rPr lang="en-US" sz="1600" b="1" dirty="0"/>
              <a:t> August 24 2021</a:t>
            </a:r>
            <a:endParaRPr lang="en-US" sz="1600" dirty="0"/>
          </a:p>
        </p:txBody>
      </p:sp>
      <p:pic>
        <p:nvPicPr>
          <p:cNvPr id="1026" name="Picture 2" descr="Twitter Logo | Symbol, History, PNG (3840*2160)">
            <a:extLst>
              <a:ext uri="{FF2B5EF4-FFF2-40B4-BE49-F238E27FC236}">
                <a16:creationId xmlns:a16="http://schemas.microsoft.com/office/drawing/2014/main" id="{64AEE50C-4E16-7244-8F2A-750361B44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932" y="6307758"/>
            <a:ext cx="820740" cy="4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20CCB-C992-4443-AEA6-B27BE6B17566}"/>
              </a:ext>
            </a:extLst>
          </p:cNvPr>
          <p:cNvSpPr txBox="1"/>
          <p:nvPr/>
        </p:nvSpPr>
        <p:spPr>
          <a:xfrm>
            <a:off x="9389047" y="6307759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ExoEhsan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AD5FB-FC40-1E4C-B731-3F11E5979FAA}"/>
              </a:ext>
            </a:extLst>
          </p:cNvPr>
          <p:cNvSpPr txBox="1"/>
          <p:nvPr/>
        </p:nvSpPr>
        <p:spPr>
          <a:xfrm>
            <a:off x="3229700" y="6307760"/>
            <a:ext cx="455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www.EhsanGharibNezhad.github.io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30" name="Picture 6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3AEDEC3A-5C2B-D346-AB05-ECE4FE8C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033" y="6307760"/>
            <a:ext cx="461667" cy="4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43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features_continous_numeric</a:t>
            </a:r>
            <a:endParaRPr lang="en-US" sz="3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5F31D-7235-884D-93FE-D67CE490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4" y="1866900"/>
            <a:ext cx="8953500" cy="3124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E7B8D0-F235-774C-AADA-658571F070A0}"/>
              </a:ext>
            </a:extLst>
          </p:cNvPr>
          <p:cNvSpPr/>
          <p:nvPr/>
        </p:nvSpPr>
        <p:spPr>
          <a:xfrm>
            <a:off x="92454" y="2365695"/>
            <a:ext cx="8766320" cy="847288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3C9DD-7B3B-9046-80AA-C2E71E30390E}"/>
              </a:ext>
            </a:extLst>
          </p:cNvPr>
          <p:cNvSpPr/>
          <p:nvPr/>
        </p:nvSpPr>
        <p:spPr>
          <a:xfrm>
            <a:off x="8858774" y="2604673"/>
            <a:ext cx="2632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Nulls replaced with mean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4448B2-9252-0A45-A215-289BF9830237}"/>
              </a:ext>
            </a:extLst>
          </p:cNvPr>
          <p:cNvSpPr/>
          <p:nvPr/>
        </p:nvSpPr>
        <p:spPr>
          <a:xfrm>
            <a:off x="92454" y="3288134"/>
            <a:ext cx="8766320" cy="170296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C03569-1B50-E44A-BBF4-D0961FEE79AE}"/>
              </a:ext>
            </a:extLst>
          </p:cNvPr>
          <p:cNvSpPr/>
          <p:nvPr/>
        </p:nvSpPr>
        <p:spPr>
          <a:xfrm>
            <a:off x="8796770" y="3950756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Rows with Nulls dropped!</a:t>
            </a:r>
          </a:p>
        </p:txBody>
      </p:sp>
    </p:spTree>
    <p:extLst>
      <p:ext uri="{BB962C8B-B14F-4D97-AF65-F5344CB8AC3E}">
        <p14:creationId xmlns:p14="http://schemas.microsoft.com/office/powerpoint/2010/main" val="4041982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features_continous_numeric</a:t>
            </a: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Outliars</a:t>
            </a:r>
            <a:endParaRPr lang="en-US" sz="3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3F679-BBC2-9E4A-BE38-B702E5DF6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23" y="739406"/>
            <a:ext cx="9170895" cy="4460426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994E4B6-5EA6-164A-B993-5C017E25B488}"/>
              </a:ext>
            </a:extLst>
          </p:cNvPr>
          <p:cNvSpPr/>
          <p:nvPr/>
        </p:nvSpPr>
        <p:spPr>
          <a:xfrm>
            <a:off x="2167215" y="1057834"/>
            <a:ext cx="1866904" cy="2061884"/>
          </a:xfrm>
          <a:custGeom>
            <a:avLst/>
            <a:gdLst>
              <a:gd name="connsiteX0" fmla="*/ 0 w 1866904"/>
              <a:gd name="connsiteY0" fmla="*/ 0 h 2061884"/>
              <a:gd name="connsiteX1" fmla="*/ 466726 w 1866904"/>
              <a:gd name="connsiteY1" fmla="*/ 0 h 2061884"/>
              <a:gd name="connsiteX2" fmla="*/ 952121 w 1866904"/>
              <a:gd name="connsiteY2" fmla="*/ 0 h 2061884"/>
              <a:gd name="connsiteX3" fmla="*/ 1381509 w 1866904"/>
              <a:gd name="connsiteY3" fmla="*/ 0 h 2061884"/>
              <a:gd name="connsiteX4" fmla="*/ 1866904 w 1866904"/>
              <a:gd name="connsiteY4" fmla="*/ 0 h 2061884"/>
              <a:gd name="connsiteX5" fmla="*/ 1866904 w 1866904"/>
              <a:gd name="connsiteY5" fmla="*/ 474233 h 2061884"/>
              <a:gd name="connsiteX6" fmla="*/ 1866904 w 1866904"/>
              <a:gd name="connsiteY6" fmla="*/ 1010323 h 2061884"/>
              <a:gd name="connsiteX7" fmla="*/ 1866904 w 1866904"/>
              <a:gd name="connsiteY7" fmla="*/ 1463938 h 2061884"/>
              <a:gd name="connsiteX8" fmla="*/ 1866904 w 1866904"/>
              <a:gd name="connsiteY8" fmla="*/ 2061884 h 2061884"/>
              <a:gd name="connsiteX9" fmla="*/ 1437516 w 1866904"/>
              <a:gd name="connsiteY9" fmla="*/ 2061884 h 2061884"/>
              <a:gd name="connsiteX10" fmla="*/ 1026797 w 1866904"/>
              <a:gd name="connsiteY10" fmla="*/ 2061884 h 2061884"/>
              <a:gd name="connsiteX11" fmla="*/ 560071 w 1866904"/>
              <a:gd name="connsiteY11" fmla="*/ 2061884 h 2061884"/>
              <a:gd name="connsiteX12" fmla="*/ 0 w 1866904"/>
              <a:gd name="connsiteY12" fmla="*/ 2061884 h 2061884"/>
              <a:gd name="connsiteX13" fmla="*/ 0 w 1866904"/>
              <a:gd name="connsiteY13" fmla="*/ 1567032 h 2061884"/>
              <a:gd name="connsiteX14" fmla="*/ 0 w 1866904"/>
              <a:gd name="connsiteY14" fmla="*/ 1051561 h 2061884"/>
              <a:gd name="connsiteX15" fmla="*/ 0 w 1866904"/>
              <a:gd name="connsiteY15" fmla="*/ 597946 h 2061884"/>
              <a:gd name="connsiteX16" fmla="*/ 0 w 1866904"/>
              <a:gd name="connsiteY16" fmla="*/ 0 h 2061884"/>
              <a:gd name="connsiteX17" fmla="*/ 19995 w 1866904"/>
              <a:gd name="connsiteY17" fmla="*/ 19995 h 2061884"/>
              <a:gd name="connsiteX18" fmla="*/ 19995 w 1866904"/>
              <a:gd name="connsiteY18" fmla="*/ 525469 h 2061884"/>
              <a:gd name="connsiteX19" fmla="*/ 19995 w 1866904"/>
              <a:gd name="connsiteY19" fmla="*/ 1051161 h 2061884"/>
              <a:gd name="connsiteX20" fmla="*/ 19995 w 1866904"/>
              <a:gd name="connsiteY20" fmla="*/ 1576853 h 2061884"/>
              <a:gd name="connsiteX21" fmla="*/ 19995 w 1866904"/>
              <a:gd name="connsiteY21" fmla="*/ 2041889 h 2061884"/>
              <a:gd name="connsiteX22" fmla="*/ 513262 w 1866904"/>
              <a:gd name="connsiteY22" fmla="*/ 2041889 h 2061884"/>
              <a:gd name="connsiteX23" fmla="*/ 969990 w 1866904"/>
              <a:gd name="connsiteY23" fmla="*/ 2041889 h 2061884"/>
              <a:gd name="connsiteX24" fmla="*/ 1371911 w 1866904"/>
              <a:gd name="connsiteY24" fmla="*/ 2041889 h 2061884"/>
              <a:gd name="connsiteX25" fmla="*/ 1846909 w 1866904"/>
              <a:gd name="connsiteY25" fmla="*/ 2041889 h 2061884"/>
              <a:gd name="connsiteX26" fmla="*/ 1846909 w 1866904"/>
              <a:gd name="connsiteY26" fmla="*/ 1597072 h 2061884"/>
              <a:gd name="connsiteX27" fmla="*/ 1846909 w 1866904"/>
              <a:gd name="connsiteY27" fmla="*/ 1071380 h 2061884"/>
              <a:gd name="connsiteX28" fmla="*/ 1846909 w 1866904"/>
              <a:gd name="connsiteY28" fmla="*/ 586125 h 2061884"/>
              <a:gd name="connsiteX29" fmla="*/ 1846909 w 1866904"/>
              <a:gd name="connsiteY29" fmla="*/ 19995 h 2061884"/>
              <a:gd name="connsiteX30" fmla="*/ 1444988 w 1866904"/>
              <a:gd name="connsiteY30" fmla="*/ 19995 h 2061884"/>
              <a:gd name="connsiteX31" fmla="*/ 1006529 w 1866904"/>
              <a:gd name="connsiteY31" fmla="*/ 19995 h 2061884"/>
              <a:gd name="connsiteX32" fmla="*/ 531531 w 1866904"/>
              <a:gd name="connsiteY32" fmla="*/ 19995 h 2061884"/>
              <a:gd name="connsiteX33" fmla="*/ 19995 w 1866904"/>
              <a:gd name="connsiteY33" fmla="*/ 19995 h 206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66904" h="2061884" fill="none" extrusionOk="0">
                <a:moveTo>
                  <a:pt x="0" y="0"/>
                </a:moveTo>
                <a:cubicBezTo>
                  <a:pt x="155745" y="-25597"/>
                  <a:pt x="252624" y="26149"/>
                  <a:pt x="466726" y="0"/>
                </a:cubicBezTo>
                <a:cubicBezTo>
                  <a:pt x="680828" y="-26149"/>
                  <a:pt x="785435" y="9874"/>
                  <a:pt x="952121" y="0"/>
                </a:cubicBezTo>
                <a:cubicBezTo>
                  <a:pt x="1118808" y="-9874"/>
                  <a:pt x="1294858" y="16053"/>
                  <a:pt x="1381509" y="0"/>
                </a:cubicBezTo>
                <a:cubicBezTo>
                  <a:pt x="1468160" y="-16053"/>
                  <a:pt x="1676455" y="1301"/>
                  <a:pt x="1866904" y="0"/>
                </a:cubicBezTo>
                <a:cubicBezTo>
                  <a:pt x="1884103" y="105043"/>
                  <a:pt x="1820064" y="343379"/>
                  <a:pt x="1866904" y="474233"/>
                </a:cubicBezTo>
                <a:cubicBezTo>
                  <a:pt x="1913744" y="605087"/>
                  <a:pt x="1833950" y="846645"/>
                  <a:pt x="1866904" y="1010323"/>
                </a:cubicBezTo>
                <a:cubicBezTo>
                  <a:pt x="1899858" y="1174001"/>
                  <a:pt x="1822813" y="1332448"/>
                  <a:pt x="1866904" y="1463938"/>
                </a:cubicBezTo>
                <a:cubicBezTo>
                  <a:pt x="1910995" y="1595428"/>
                  <a:pt x="1803057" y="1796042"/>
                  <a:pt x="1866904" y="2061884"/>
                </a:cubicBezTo>
                <a:cubicBezTo>
                  <a:pt x="1674816" y="2101870"/>
                  <a:pt x="1537228" y="2050971"/>
                  <a:pt x="1437516" y="2061884"/>
                </a:cubicBezTo>
                <a:cubicBezTo>
                  <a:pt x="1337804" y="2072797"/>
                  <a:pt x="1123749" y="2045709"/>
                  <a:pt x="1026797" y="2061884"/>
                </a:cubicBezTo>
                <a:cubicBezTo>
                  <a:pt x="929845" y="2078059"/>
                  <a:pt x="763078" y="2043622"/>
                  <a:pt x="560071" y="2061884"/>
                </a:cubicBezTo>
                <a:cubicBezTo>
                  <a:pt x="357064" y="2080146"/>
                  <a:pt x="185459" y="2048975"/>
                  <a:pt x="0" y="2061884"/>
                </a:cubicBezTo>
                <a:cubicBezTo>
                  <a:pt x="-57665" y="1924725"/>
                  <a:pt x="3721" y="1720567"/>
                  <a:pt x="0" y="1567032"/>
                </a:cubicBezTo>
                <a:cubicBezTo>
                  <a:pt x="-3721" y="1413497"/>
                  <a:pt x="58680" y="1246641"/>
                  <a:pt x="0" y="1051561"/>
                </a:cubicBezTo>
                <a:cubicBezTo>
                  <a:pt x="-58680" y="856481"/>
                  <a:pt x="11493" y="772231"/>
                  <a:pt x="0" y="597946"/>
                </a:cubicBezTo>
                <a:cubicBezTo>
                  <a:pt x="-11493" y="423662"/>
                  <a:pt x="28651" y="273713"/>
                  <a:pt x="0" y="0"/>
                </a:cubicBezTo>
                <a:close/>
                <a:moveTo>
                  <a:pt x="19995" y="19995"/>
                </a:moveTo>
                <a:cubicBezTo>
                  <a:pt x="51726" y="187026"/>
                  <a:pt x="-35740" y="293907"/>
                  <a:pt x="19995" y="525469"/>
                </a:cubicBezTo>
                <a:cubicBezTo>
                  <a:pt x="75730" y="757031"/>
                  <a:pt x="-19603" y="891174"/>
                  <a:pt x="19995" y="1051161"/>
                </a:cubicBezTo>
                <a:cubicBezTo>
                  <a:pt x="59593" y="1211148"/>
                  <a:pt x="12074" y="1378621"/>
                  <a:pt x="19995" y="1576853"/>
                </a:cubicBezTo>
                <a:cubicBezTo>
                  <a:pt x="27916" y="1775085"/>
                  <a:pt x="-21476" y="1917624"/>
                  <a:pt x="19995" y="2041889"/>
                </a:cubicBezTo>
                <a:cubicBezTo>
                  <a:pt x="127210" y="2008612"/>
                  <a:pt x="388691" y="2080449"/>
                  <a:pt x="513262" y="2041889"/>
                </a:cubicBezTo>
                <a:cubicBezTo>
                  <a:pt x="637833" y="2003329"/>
                  <a:pt x="805059" y="2086710"/>
                  <a:pt x="969990" y="2041889"/>
                </a:cubicBezTo>
                <a:cubicBezTo>
                  <a:pt x="1134921" y="1997068"/>
                  <a:pt x="1215843" y="2075963"/>
                  <a:pt x="1371911" y="2041889"/>
                </a:cubicBezTo>
                <a:cubicBezTo>
                  <a:pt x="1527979" y="2007815"/>
                  <a:pt x="1669552" y="2069939"/>
                  <a:pt x="1846909" y="2041889"/>
                </a:cubicBezTo>
                <a:cubicBezTo>
                  <a:pt x="1801335" y="1938464"/>
                  <a:pt x="1862801" y="1720538"/>
                  <a:pt x="1846909" y="1597072"/>
                </a:cubicBezTo>
                <a:cubicBezTo>
                  <a:pt x="1831017" y="1473606"/>
                  <a:pt x="1861075" y="1223738"/>
                  <a:pt x="1846909" y="1071380"/>
                </a:cubicBezTo>
                <a:cubicBezTo>
                  <a:pt x="1832743" y="919022"/>
                  <a:pt x="1875031" y="758907"/>
                  <a:pt x="1846909" y="586125"/>
                </a:cubicBezTo>
                <a:cubicBezTo>
                  <a:pt x="1818787" y="413343"/>
                  <a:pt x="1850271" y="252426"/>
                  <a:pt x="1846909" y="19995"/>
                </a:cubicBezTo>
                <a:cubicBezTo>
                  <a:pt x="1721575" y="61664"/>
                  <a:pt x="1559525" y="-25800"/>
                  <a:pt x="1444988" y="19995"/>
                </a:cubicBezTo>
                <a:cubicBezTo>
                  <a:pt x="1330451" y="65790"/>
                  <a:pt x="1193818" y="-25129"/>
                  <a:pt x="1006529" y="19995"/>
                </a:cubicBezTo>
                <a:cubicBezTo>
                  <a:pt x="819240" y="65119"/>
                  <a:pt x="739303" y="-2446"/>
                  <a:pt x="531531" y="19995"/>
                </a:cubicBezTo>
                <a:cubicBezTo>
                  <a:pt x="323759" y="42436"/>
                  <a:pt x="188026" y="14881"/>
                  <a:pt x="19995" y="19995"/>
                </a:cubicBezTo>
                <a:close/>
              </a:path>
              <a:path w="1866904" h="2061884" stroke="0" extrusionOk="0">
                <a:moveTo>
                  <a:pt x="0" y="0"/>
                </a:moveTo>
                <a:cubicBezTo>
                  <a:pt x="169452" y="-41514"/>
                  <a:pt x="310535" y="38243"/>
                  <a:pt x="448057" y="0"/>
                </a:cubicBezTo>
                <a:cubicBezTo>
                  <a:pt x="585579" y="-38243"/>
                  <a:pt x="716744" y="47408"/>
                  <a:pt x="858776" y="0"/>
                </a:cubicBezTo>
                <a:cubicBezTo>
                  <a:pt x="1000808" y="-47408"/>
                  <a:pt x="1175344" y="28893"/>
                  <a:pt x="1362840" y="0"/>
                </a:cubicBezTo>
                <a:cubicBezTo>
                  <a:pt x="1550336" y="-28893"/>
                  <a:pt x="1764514" y="43981"/>
                  <a:pt x="1866904" y="0"/>
                </a:cubicBezTo>
                <a:cubicBezTo>
                  <a:pt x="1879282" y="243539"/>
                  <a:pt x="1824225" y="367445"/>
                  <a:pt x="1866904" y="494852"/>
                </a:cubicBezTo>
                <a:cubicBezTo>
                  <a:pt x="1909583" y="622259"/>
                  <a:pt x="1836234" y="864352"/>
                  <a:pt x="1866904" y="969085"/>
                </a:cubicBezTo>
                <a:cubicBezTo>
                  <a:pt x="1897574" y="1073818"/>
                  <a:pt x="1818938" y="1226927"/>
                  <a:pt x="1866904" y="1484556"/>
                </a:cubicBezTo>
                <a:cubicBezTo>
                  <a:pt x="1914870" y="1742185"/>
                  <a:pt x="1797847" y="1893418"/>
                  <a:pt x="1866904" y="2061884"/>
                </a:cubicBezTo>
                <a:cubicBezTo>
                  <a:pt x="1760797" y="2109201"/>
                  <a:pt x="1594350" y="2031725"/>
                  <a:pt x="1437516" y="2061884"/>
                </a:cubicBezTo>
                <a:cubicBezTo>
                  <a:pt x="1280682" y="2092043"/>
                  <a:pt x="1201748" y="2024224"/>
                  <a:pt x="970790" y="2061884"/>
                </a:cubicBezTo>
                <a:cubicBezTo>
                  <a:pt x="739832" y="2099544"/>
                  <a:pt x="632143" y="2047876"/>
                  <a:pt x="504064" y="2061884"/>
                </a:cubicBezTo>
                <a:cubicBezTo>
                  <a:pt x="375985" y="2075892"/>
                  <a:pt x="227823" y="2040894"/>
                  <a:pt x="0" y="2061884"/>
                </a:cubicBezTo>
                <a:cubicBezTo>
                  <a:pt x="-10090" y="1870180"/>
                  <a:pt x="46419" y="1781741"/>
                  <a:pt x="0" y="1505175"/>
                </a:cubicBezTo>
                <a:cubicBezTo>
                  <a:pt x="-46419" y="1228609"/>
                  <a:pt x="39007" y="1134878"/>
                  <a:pt x="0" y="948467"/>
                </a:cubicBezTo>
                <a:cubicBezTo>
                  <a:pt x="-39007" y="762056"/>
                  <a:pt x="60426" y="274413"/>
                  <a:pt x="0" y="0"/>
                </a:cubicBezTo>
                <a:close/>
                <a:moveTo>
                  <a:pt x="19995" y="19995"/>
                </a:moveTo>
                <a:cubicBezTo>
                  <a:pt x="27654" y="251083"/>
                  <a:pt x="-38409" y="281711"/>
                  <a:pt x="19995" y="525469"/>
                </a:cubicBezTo>
                <a:cubicBezTo>
                  <a:pt x="78399" y="769227"/>
                  <a:pt x="-32709" y="844956"/>
                  <a:pt x="19995" y="1051161"/>
                </a:cubicBezTo>
                <a:cubicBezTo>
                  <a:pt x="72699" y="1257366"/>
                  <a:pt x="-11739" y="1398540"/>
                  <a:pt x="19995" y="1495978"/>
                </a:cubicBezTo>
                <a:cubicBezTo>
                  <a:pt x="51729" y="1593416"/>
                  <a:pt x="-40670" y="1918841"/>
                  <a:pt x="19995" y="2041889"/>
                </a:cubicBezTo>
                <a:cubicBezTo>
                  <a:pt x="172251" y="2015687"/>
                  <a:pt x="283205" y="2060902"/>
                  <a:pt x="494993" y="2041889"/>
                </a:cubicBezTo>
                <a:cubicBezTo>
                  <a:pt x="706781" y="2022876"/>
                  <a:pt x="743117" y="2083642"/>
                  <a:pt x="915183" y="2041889"/>
                </a:cubicBezTo>
                <a:cubicBezTo>
                  <a:pt x="1087249" y="2000136"/>
                  <a:pt x="1194676" y="2088636"/>
                  <a:pt x="1371911" y="2041889"/>
                </a:cubicBezTo>
                <a:cubicBezTo>
                  <a:pt x="1549146" y="1995142"/>
                  <a:pt x="1623488" y="2047440"/>
                  <a:pt x="1846909" y="2041889"/>
                </a:cubicBezTo>
                <a:cubicBezTo>
                  <a:pt x="1806296" y="1899506"/>
                  <a:pt x="1858468" y="1767467"/>
                  <a:pt x="1846909" y="1597072"/>
                </a:cubicBezTo>
                <a:cubicBezTo>
                  <a:pt x="1835350" y="1426677"/>
                  <a:pt x="1849085" y="1310249"/>
                  <a:pt x="1846909" y="1071380"/>
                </a:cubicBezTo>
                <a:cubicBezTo>
                  <a:pt x="1844733" y="832511"/>
                  <a:pt x="1867073" y="807596"/>
                  <a:pt x="1846909" y="606344"/>
                </a:cubicBezTo>
                <a:cubicBezTo>
                  <a:pt x="1826745" y="405092"/>
                  <a:pt x="1913784" y="169356"/>
                  <a:pt x="1846909" y="19995"/>
                </a:cubicBezTo>
                <a:cubicBezTo>
                  <a:pt x="1670159" y="44310"/>
                  <a:pt x="1514237" y="10091"/>
                  <a:pt x="1408450" y="19995"/>
                </a:cubicBezTo>
                <a:cubicBezTo>
                  <a:pt x="1302663" y="29899"/>
                  <a:pt x="1049412" y="-5695"/>
                  <a:pt x="951721" y="19995"/>
                </a:cubicBezTo>
                <a:cubicBezTo>
                  <a:pt x="854030" y="45685"/>
                  <a:pt x="661726" y="-12215"/>
                  <a:pt x="476724" y="19995"/>
                </a:cubicBezTo>
                <a:cubicBezTo>
                  <a:pt x="291722" y="52205"/>
                  <a:pt x="189345" y="11447"/>
                  <a:pt x="19995" y="19995"/>
                </a:cubicBezTo>
                <a:close/>
              </a:path>
            </a:pathLst>
          </a:custGeom>
          <a:solidFill>
            <a:schemeClr val="accent1">
              <a:alpha val="50098"/>
            </a:schemeClr>
          </a:solidFill>
          <a:ln>
            <a:solidFill>
              <a:schemeClr val="accent1">
                <a:shade val="50000"/>
                <a:alpha val="8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frame">
                    <a:avLst>
                      <a:gd name="adj1" fmla="val 10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2E3A4-8F65-DB4F-AE5D-0B1FEA639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35" y="5375360"/>
            <a:ext cx="7594600" cy="1473200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E18A85A5-0FC7-8E4E-9458-E5B14F87344C}"/>
              </a:ext>
            </a:extLst>
          </p:cNvPr>
          <p:cNvSpPr/>
          <p:nvPr/>
        </p:nvSpPr>
        <p:spPr>
          <a:xfrm>
            <a:off x="5337318" y="1057834"/>
            <a:ext cx="1866904" cy="2949390"/>
          </a:xfrm>
          <a:custGeom>
            <a:avLst/>
            <a:gdLst>
              <a:gd name="connsiteX0" fmla="*/ 0 w 1866904"/>
              <a:gd name="connsiteY0" fmla="*/ 0 h 2949390"/>
              <a:gd name="connsiteX1" fmla="*/ 429388 w 1866904"/>
              <a:gd name="connsiteY1" fmla="*/ 0 h 2949390"/>
              <a:gd name="connsiteX2" fmla="*/ 877445 w 1866904"/>
              <a:gd name="connsiteY2" fmla="*/ 0 h 2949390"/>
              <a:gd name="connsiteX3" fmla="*/ 1344171 w 1866904"/>
              <a:gd name="connsiteY3" fmla="*/ 0 h 2949390"/>
              <a:gd name="connsiteX4" fmla="*/ 1866904 w 1866904"/>
              <a:gd name="connsiteY4" fmla="*/ 0 h 2949390"/>
              <a:gd name="connsiteX5" fmla="*/ 1866904 w 1866904"/>
              <a:gd name="connsiteY5" fmla="*/ 648866 h 2949390"/>
              <a:gd name="connsiteX6" fmla="*/ 1866904 w 1866904"/>
              <a:gd name="connsiteY6" fmla="*/ 1238744 h 2949390"/>
              <a:gd name="connsiteX7" fmla="*/ 1866904 w 1866904"/>
              <a:gd name="connsiteY7" fmla="*/ 1828622 h 2949390"/>
              <a:gd name="connsiteX8" fmla="*/ 1866904 w 1866904"/>
              <a:gd name="connsiteY8" fmla="*/ 2418500 h 2949390"/>
              <a:gd name="connsiteX9" fmla="*/ 1866904 w 1866904"/>
              <a:gd name="connsiteY9" fmla="*/ 2949390 h 2949390"/>
              <a:gd name="connsiteX10" fmla="*/ 1418847 w 1866904"/>
              <a:gd name="connsiteY10" fmla="*/ 2949390 h 2949390"/>
              <a:gd name="connsiteX11" fmla="*/ 952121 w 1866904"/>
              <a:gd name="connsiteY11" fmla="*/ 2949390 h 2949390"/>
              <a:gd name="connsiteX12" fmla="*/ 466726 w 1866904"/>
              <a:gd name="connsiteY12" fmla="*/ 2949390 h 2949390"/>
              <a:gd name="connsiteX13" fmla="*/ 0 w 1866904"/>
              <a:gd name="connsiteY13" fmla="*/ 2949390 h 2949390"/>
              <a:gd name="connsiteX14" fmla="*/ 0 w 1866904"/>
              <a:gd name="connsiteY14" fmla="*/ 2330018 h 2949390"/>
              <a:gd name="connsiteX15" fmla="*/ 0 w 1866904"/>
              <a:gd name="connsiteY15" fmla="*/ 1769634 h 2949390"/>
              <a:gd name="connsiteX16" fmla="*/ 0 w 1866904"/>
              <a:gd name="connsiteY16" fmla="*/ 1238744 h 2949390"/>
              <a:gd name="connsiteX17" fmla="*/ 0 w 1866904"/>
              <a:gd name="connsiteY17" fmla="*/ 648866 h 2949390"/>
              <a:gd name="connsiteX18" fmla="*/ 0 w 1866904"/>
              <a:gd name="connsiteY18" fmla="*/ 0 h 2949390"/>
              <a:gd name="connsiteX19" fmla="*/ 19995 w 1866904"/>
              <a:gd name="connsiteY19" fmla="*/ 19995 h 2949390"/>
              <a:gd name="connsiteX20" fmla="*/ 19995 w 1866904"/>
              <a:gd name="connsiteY20" fmla="*/ 660063 h 2949390"/>
              <a:gd name="connsiteX21" fmla="*/ 19995 w 1866904"/>
              <a:gd name="connsiteY21" fmla="*/ 1241943 h 2949390"/>
              <a:gd name="connsiteX22" fmla="*/ 19995 w 1866904"/>
              <a:gd name="connsiteY22" fmla="*/ 1794729 h 2949390"/>
              <a:gd name="connsiteX23" fmla="*/ 19995 w 1866904"/>
              <a:gd name="connsiteY23" fmla="*/ 2347515 h 2949390"/>
              <a:gd name="connsiteX24" fmla="*/ 19995 w 1866904"/>
              <a:gd name="connsiteY24" fmla="*/ 2929395 h 2949390"/>
              <a:gd name="connsiteX25" fmla="*/ 458454 w 1866904"/>
              <a:gd name="connsiteY25" fmla="*/ 2929395 h 2949390"/>
              <a:gd name="connsiteX26" fmla="*/ 933452 w 1866904"/>
              <a:gd name="connsiteY26" fmla="*/ 2929395 h 2949390"/>
              <a:gd name="connsiteX27" fmla="*/ 1371911 w 1866904"/>
              <a:gd name="connsiteY27" fmla="*/ 2929395 h 2949390"/>
              <a:gd name="connsiteX28" fmla="*/ 1846909 w 1866904"/>
              <a:gd name="connsiteY28" fmla="*/ 2929395 h 2949390"/>
              <a:gd name="connsiteX29" fmla="*/ 1846909 w 1866904"/>
              <a:gd name="connsiteY29" fmla="*/ 2376609 h 2949390"/>
              <a:gd name="connsiteX30" fmla="*/ 1846909 w 1866904"/>
              <a:gd name="connsiteY30" fmla="*/ 1794729 h 2949390"/>
              <a:gd name="connsiteX31" fmla="*/ 1846909 w 1866904"/>
              <a:gd name="connsiteY31" fmla="*/ 1241943 h 2949390"/>
              <a:gd name="connsiteX32" fmla="*/ 1846909 w 1866904"/>
              <a:gd name="connsiteY32" fmla="*/ 601875 h 2949390"/>
              <a:gd name="connsiteX33" fmla="*/ 1846909 w 1866904"/>
              <a:gd name="connsiteY33" fmla="*/ 19995 h 2949390"/>
              <a:gd name="connsiteX34" fmla="*/ 1353642 w 1866904"/>
              <a:gd name="connsiteY34" fmla="*/ 19995 h 2949390"/>
              <a:gd name="connsiteX35" fmla="*/ 878645 w 1866904"/>
              <a:gd name="connsiteY35" fmla="*/ 19995 h 2949390"/>
              <a:gd name="connsiteX36" fmla="*/ 476724 w 1866904"/>
              <a:gd name="connsiteY36" fmla="*/ 19995 h 2949390"/>
              <a:gd name="connsiteX37" fmla="*/ 19995 w 1866904"/>
              <a:gd name="connsiteY37" fmla="*/ 19995 h 294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6904" h="2949390" fill="none" extrusionOk="0">
                <a:moveTo>
                  <a:pt x="0" y="0"/>
                </a:moveTo>
                <a:cubicBezTo>
                  <a:pt x="187449" y="-19318"/>
                  <a:pt x="229211" y="526"/>
                  <a:pt x="429388" y="0"/>
                </a:cubicBezTo>
                <a:cubicBezTo>
                  <a:pt x="629565" y="-526"/>
                  <a:pt x="669158" y="25044"/>
                  <a:pt x="877445" y="0"/>
                </a:cubicBezTo>
                <a:cubicBezTo>
                  <a:pt x="1085732" y="-25044"/>
                  <a:pt x="1195268" y="385"/>
                  <a:pt x="1344171" y="0"/>
                </a:cubicBezTo>
                <a:cubicBezTo>
                  <a:pt x="1493074" y="-385"/>
                  <a:pt x="1687904" y="52345"/>
                  <a:pt x="1866904" y="0"/>
                </a:cubicBezTo>
                <a:cubicBezTo>
                  <a:pt x="1870659" y="218961"/>
                  <a:pt x="1813530" y="338062"/>
                  <a:pt x="1866904" y="648866"/>
                </a:cubicBezTo>
                <a:cubicBezTo>
                  <a:pt x="1920278" y="959670"/>
                  <a:pt x="1849491" y="1007339"/>
                  <a:pt x="1866904" y="1238744"/>
                </a:cubicBezTo>
                <a:cubicBezTo>
                  <a:pt x="1884317" y="1470149"/>
                  <a:pt x="1804309" y="1700266"/>
                  <a:pt x="1866904" y="1828622"/>
                </a:cubicBezTo>
                <a:cubicBezTo>
                  <a:pt x="1929499" y="1956978"/>
                  <a:pt x="1816687" y="2279046"/>
                  <a:pt x="1866904" y="2418500"/>
                </a:cubicBezTo>
                <a:cubicBezTo>
                  <a:pt x="1917121" y="2557954"/>
                  <a:pt x="1819791" y="2763823"/>
                  <a:pt x="1866904" y="2949390"/>
                </a:cubicBezTo>
                <a:cubicBezTo>
                  <a:pt x="1644479" y="2960887"/>
                  <a:pt x="1532093" y="2913980"/>
                  <a:pt x="1418847" y="2949390"/>
                </a:cubicBezTo>
                <a:cubicBezTo>
                  <a:pt x="1305601" y="2984800"/>
                  <a:pt x="1090924" y="2918207"/>
                  <a:pt x="952121" y="2949390"/>
                </a:cubicBezTo>
                <a:cubicBezTo>
                  <a:pt x="813318" y="2980573"/>
                  <a:pt x="592495" y="2924445"/>
                  <a:pt x="466726" y="2949390"/>
                </a:cubicBezTo>
                <a:cubicBezTo>
                  <a:pt x="340958" y="2974335"/>
                  <a:pt x="130426" y="2913527"/>
                  <a:pt x="0" y="2949390"/>
                </a:cubicBezTo>
                <a:cubicBezTo>
                  <a:pt x="-68257" y="2711077"/>
                  <a:pt x="340" y="2636211"/>
                  <a:pt x="0" y="2330018"/>
                </a:cubicBezTo>
                <a:cubicBezTo>
                  <a:pt x="-340" y="2023825"/>
                  <a:pt x="15091" y="1926349"/>
                  <a:pt x="0" y="1769634"/>
                </a:cubicBezTo>
                <a:cubicBezTo>
                  <a:pt x="-15091" y="1612919"/>
                  <a:pt x="4142" y="1427825"/>
                  <a:pt x="0" y="1238744"/>
                </a:cubicBezTo>
                <a:cubicBezTo>
                  <a:pt x="-4142" y="1049663"/>
                  <a:pt x="34810" y="856550"/>
                  <a:pt x="0" y="648866"/>
                </a:cubicBezTo>
                <a:cubicBezTo>
                  <a:pt x="-34810" y="441182"/>
                  <a:pt x="732" y="179464"/>
                  <a:pt x="0" y="0"/>
                </a:cubicBezTo>
                <a:close/>
                <a:moveTo>
                  <a:pt x="19995" y="19995"/>
                </a:moveTo>
                <a:cubicBezTo>
                  <a:pt x="86240" y="329555"/>
                  <a:pt x="-37133" y="511515"/>
                  <a:pt x="19995" y="660063"/>
                </a:cubicBezTo>
                <a:cubicBezTo>
                  <a:pt x="77123" y="808611"/>
                  <a:pt x="7326" y="1088456"/>
                  <a:pt x="19995" y="1241943"/>
                </a:cubicBezTo>
                <a:cubicBezTo>
                  <a:pt x="32664" y="1395430"/>
                  <a:pt x="16014" y="1651792"/>
                  <a:pt x="19995" y="1794729"/>
                </a:cubicBezTo>
                <a:cubicBezTo>
                  <a:pt x="23976" y="1937666"/>
                  <a:pt x="5734" y="2075664"/>
                  <a:pt x="19995" y="2347515"/>
                </a:cubicBezTo>
                <a:cubicBezTo>
                  <a:pt x="34256" y="2619366"/>
                  <a:pt x="-4821" y="2643642"/>
                  <a:pt x="19995" y="2929395"/>
                </a:cubicBezTo>
                <a:cubicBezTo>
                  <a:pt x="171558" y="2908834"/>
                  <a:pt x="316020" y="2973479"/>
                  <a:pt x="458454" y="2929395"/>
                </a:cubicBezTo>
                <a:cubicBezTo>
                  <a:pt x="600888" y="2885311"/>
                  <a:pt x="735309" y="2963113"/>
                  <a:pt x="933452" y="2929395"/>
                </a:cubicBezTo>
                <a:cubicBezTo>
                  <a:pt x="1131595" y="2895677"/>
                  <a:pt x="1248371" y="2951276"/>
                  <a:pt x="1371911" y="2929395"/>
                </a:cubicBezTo>
                <a:cubicBezTo>
                  <a:pt x="1495451" y="2907514"/>
                  <a:pt x="1627969" y="2942640"/>
                  <a:pt x="1846909" y="2929395"/>
                </a:cubicBezTo>
                <a:cubicBezTo>
                  <a:pt x="1798353" y="2707697"/>
                  <a:pt x="1858166" y="2613122"/>
                  <a:pt x="1846909" y="2376609"/>
                </a:cubicBezTo>
                <a:cubicBezTo>
                  <a:pt x="1835652" y="2140096"/>
                  <a:pt x="1858908" y="2083886"/>
                  <a:pt x="1846909" y="1794729"/>
                </a:cubicBezTo>
                <a:cubicBezTo>
                  <a:pt x="1834910" y="1505572"/>
                  <a:pt x="1848185" y="1388734"/>
                  <a:pt x="1846909" y="1241943"/>
                </a:cubicBezTo>
                <a:cubicBezTo>
                  <a:pt x="1845633" y="1095152"/>
                  <a:pt x="1914619" y="885768"/>
                  <a:pt x="1846909" y="601875"/>
                </a:cubicBezTo>
                <a:cubicBezTo>
                  <a:pt x="1779199" y="317982"/>
                  <a:pt x="1866851" y="199438"/>
                  <a:pt x="1846909" y="19995"/>
                </a:cubicBezTo>
                <a:cubicBezTo>
                  <a:pt x="1680293" y="45511"/>
                  <a:pt x="1527094" y="-2864"/>
                  <a:pt x="1353642" y="19995"/>
                </a:cubicBezTo>
                <a:cubicBezTo>
                  <a:pt x="1180190" y="42854"/>
                  <a:pt x="1045172" y="-8592"/>
                  <a:pt x="878645" y="19995"/>
                </a:cubicBezTo>
                <a:cubicBezTo>
                  <a:pt x="712118" y="48582"/>
                  <a:pt x="630274" y="11766"/>
                  <a:pt x="476724" y="19995"/>
                </a:cubicBezTo>
                <a:cubicBezTo>
                  <a:pt x="323174" y="28224"/>
                  <a:pt x="204421" y="-18266"/>
                  <a:pt x="19995" y="19995"/>
                </a:cubicBezTo>
                <a:close/>
              </a:path>
              <a:path w="1866904" h="2949390" stroke="0" extrusionOk="0">
                <a:moveTo>
                  <a:pt x="0" y="0"/>
                </a:moveTo>
                <a:cubicBezTo>
                  <a:pt x="169452" y="-41514"/>
                  <a:pt x="310535" y="38243"/>
                  <a:pt x="448057" y="0"/>
                </a:cubicBezTo>
                <a:cubicBezTo>
                  <a:pt x="585579" y="-38243"/>
                  <a:pt x="716744" y="47408"/>
                  <a:pt x="858776" y="0"/>
                </a:cubicBezTo>
                <a:cubicBezTo>
                  <a:pt x="1000808" y="-47408"/>
                  <a:pt x="1175344" y="28893"/>
                  <a:pt x="1362840" y="0"/>
                </a:cubicBezTo>
                <a:cubicBezTo>
                  <a:pt x="1550336" y="-28893"/>
                  <a:pt x="1764514" y="43981"/>
                  <a:pt x="1866904" y="0"/>
                </a:cubicBezTo>
                <a:cubicBezTo>
                  <a:pt x="1885170" y="183682"/>
                  <a:pt x="1820319" y="446803"/>
                  <a:pt x="1866904" y="560384"/>
                </a:cubicBezTo>
                <a:cubicBezTo>
                  <a:pt x="1913489" y="673965"/>
                  <a:pt x="1854376" y="826348"/>
                  <a:pt x="1866904" y="1091274"/>
                </a:cubicBezTo>
                <a:cubicBezTo>
                  <a:pt x="1879432" y="1356200"/>
                  <a:pt x="1807935" y="1496092"/>
                  <a:pt x="1866904" y="1681152"/>
                </a:cubicBezTo>
                <a:cubicBezTo>
                  <a:pt x="1925873" y="1866212"/>
                  <a:pt x="1796489" y="2056040"/>
                  <a:pt x="1866904" y="2271030"/>
                </a:cubicBezTo>
                <a:cubicBezTo>
                  <a:pt x="1937319" y="2486020"/>
                  <a:pt x="1847342" y="2696846"/>
                  <a:pt x="1866904" y="2949390"/>
                </a:cubicBezTo>
                <a:cubicBezTo>
                  <a:pt x="1732725" y="2974497"/>
                  <a:pt x="1572103" y="2898840"/>
                  <a:pt x="1437516" y="2949390"/>
                </a:cubicBezTo>
                <a:cubicBezTo>
                  <a:pt x="1302929" y="2999940"/>
                  <a:pt x="1098869" y="2935382"/>
                  <a:pt x="970790" y="2949390"/>
                </a:cubicBezTo>
                <a:cubicBezTo>
                  <a:pt x="842711" y="2963398"/>
                  <a:pt x="623534" y="2935797"/>
                  <a:pt x="522733" y="2949390"/>
                </a:cubicBezTo>
                <a:cubicBezTo>
                  <a:pt x="421932" y="2962983"/>
                  <a:pt x="208234" y="2929521"/>
                  <a:pt x="0" y="2949390"/>
                </a:cubicBezTo>
                <a:cubicBezTo>
                  <a:pt x="-68491" y="2692505"/>
                  <a:pt x="43241" y="2508309"/>
                  <a:pt x="0" y="2300524"/>
                </a:cubicBezTo>
                <a:cubicBezTo>
                  <a:pt x="-43241" y="2092739"/>
                  <a:pt x="1255" y="1822126"/>
                  <a:pt x="0" y="1651658"/>
                </a:cubicBezTo>
                <a:cubicBezTo>
                  <a:pt x="-1255" y="1481190"/>
                  <a:pt x="40160" y="1299249"/>
                  <a:pt x="0" y="1061780"/>
                </a:cubicBezTo>
                <a:cubicBezTo>
                  <a:pt x="-40160" y="824311"/>
                  <a:pt x="85842" y="238861"/>
                  <a:pt x="0" y="0"/>
                </a:cubicBezTo>
                <a:close/>
                <a:moveTo>
                  <a:pt x="19995" y="19995"/>
                </a:moveTo>
                <a:cubicBezTo>
                  <a:pt x="41533" y="143589"/>
                  <a:pt x="6586" y="396665"/>
                  <a:pt x="19995" y="514593"/>
                </a:cubicBezTo>
                <a:cubicBezTo>
                  <a:pt x="33404" y="632521"/>
                  <a:pt x="15723" y="839817"/>
                  <a:pt x="19995" y="1038285"/>
                </a:cubicBezTo>
                <a:cubicBezTo>
                  <a:pt x="24267" y="1236753"/>
                  <a:pt x="-35374" y="1356576"/>
                  <a:pt x="19995" y="1649259"/>
                </a:cubicBezTo>
                <a:cubicBezTo>
                  <a:pt x="75364" y="1941942"/>
                  <a:pt x="-4777" y="2077756"/>
                  <a:pt x="19995" y="2202045"/>
                </a:cubicBezTo>
                <a:cubicBezTo>
                  <a:pt x="44767" y="2326334"/>
                  <a:pt x="8910" y="2664301"/>
                  <a:pt x="19995" y="2929395"/>
                </a:cubicBezTo>
                <a:cubicBezTo>
                  <a:pt x="229016" y="2924433"/>
                  <a:pt x="271572" y="2934946"/>
                  <a:pt x="494993" y="2929395"/>
                </a:cubicBezTo>
                <a:cubicBezTo>
                  <a:pt x="718414" y="2923844"/>
                  <a:pt x="750396" y="2963762"/>
                  <a:pt x="896914" y="2929395"/>
                </a:cubicBezTo>
                <a:cubicBezTo>
                  <a:pt x="1043432" y="2895028"/>
                  <a:pt x="1229755" y="2952116"/>
                  <a:pt x="1353642" y="2929395"/>
                </a:cubicBezTo>
                <a:cubicBezTo>
                  <a:pt x="1477529" y="2906674"/>
                  <a:pt x="1685301" y="2959945"/>
                  <a:pt x="1846909" y="2929395"/>
                </a:cubicBezTo>
                <a:cubicBezTo>
                  <a:pt x="1821550" y="2695251"/>
                  <a:pt x="1875493" y="2525664"/>
                  <a:pt x="1846909" y="2318421"/>
                </a:cubicBezTo>
                <a:cubicBezTo>
                  <a:pt x="1818325" y="2111178"/>
                  <a:pt x="1857259" y="2019030"/>
                  <a:pt x="1846909" y="1765635"/>
                </a:cubicBezTo>
                <a:cubicBezTo>
                  <a:pt x="1836559" y="1512240"/>
                  <a:pt x="1902435" y="1442294"/>
                  <a:pt x="1846909" y="1271037"/>
                </a:cubicBezTo>
                <a:cubicBezTo>
                  <a:pt x="1791383" y="1099780"/>
                  <a:pt x="1875345" y="852328"/>
                  <a:pt x="1846909" y="660063"/>
                </a:cubicBezTo>
                <a:cubicBezTo>
                  <a:pt x="1818473" y="467798"/>
                  <a:pt x="1907892" y="222110"/>
                  <a:pt x="1846909" y="19995"/>
                </a:cubicBezTo>
                <a:cubicBezTo>
                  <a:pt x="1723960" y="34917"/>
                  <a:pt x="1568927" y="-13702"/>
                  <a:pt x="1371911" y="19995"/>
                </a:cubicBezTo>
                <a:cubicBezTo>
                  <a:pt x="1174895" y="53692"/>
                  <a:pt x="999960" y="-31887"/>
                  <a:pt x="878645" y="19995"/>
                </a:cubicBezTo>
                <a:cubicBezTo>
                  <a:pt x="757330" y="71877"/>
                  <a:pt x="603637" y="-30390"/>
                  <a:pt x="458454" y="19995"/>
                </a:cubicBezTo>
                <a:cubicBezTo>
                  <a:pt x="313271" y="70380"/>
                  <a:pt x="203320" y="-26343"/>
                  <a:pt x="19995" y="19995"/>
                </a:cubicBezTo>
                <a:close/>
              </a:path>
            </a:pathLst>
          </a:custGeom>
          <a:solidFill>
            <a:schemeClr val="accent1">
              <a:alpha val="50098"/>
            </a:schemeClr>
          </a:solidFill>
          <a:ln>
            <a:solidFill>
              <a:schemeClr val="accent1">
                <a:shade val="50000"/>
                <a:alpha val="8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frame">
                    <a:avLst>
                      <a:gd name="adj1" fmla="val 10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EA8C5F3E-F264-2B41-B71F-91B83A8E4DA4}"/>
              </a:ext>
            </a:extLst>
          </p:cNvPr>
          <p:cNvSpPr/>
          <p:nvPr/>
        </p:nvSpPr>
        <p:spPr>
          <a:xfrm>
            <a:off x="8370791" y="1057834"/>
            <a:ext cx="1866904" cy="1398495"/>
          </a:xfrm>
          <a:custGeom>
            <a:avLst/>
            <a:gdLst>
              <a:gd name="connsiteX0" fmla="*/ 0 w 1866904"/>
              <a:gd name="connsiteY0" fmla="*/ 0 h 1398495"/>
              <a:gd name="connsiteX1" fmla="*/ 466726 w 1866904"/>
              <a:gd name="connsiteY1" fmla="*/ 0 h 1398495"/>
              <a:gd name="connsiteX2" fmla="*/ 896114 w 1866904"/>
              <a:gd name="connsiteY2" fmla="*/ 0 h 1398495"/>
              <a:gd name="connsiteX3" fmla="*/ 1306833 w 1866904"/>
              <a:gd name="connsiteY3" fmla="*/ 0 h 1398495"/>
              <a:gd name="connsiteX4" fmla="*/ 1866904 w 1866904"/>
              <a:gd name="connsiteY4" fmla="*/ 0 h 1398495"/>
              <a:gd name="connsiteX5" fmla="*/ 1866904 w 1866904"/>
              <a:gd name="connsiteY5" fmla="*/ 480150 h 1398495"/>
              <a:gd name="connsiteX6" fmla="*/ 1866904 w 1866904"/>
              <a:gd name="connsiteY6" fmla="*/ 918345 h 1398495"/>
              <a:gd name="connsiteX7" fmla="*/ 1866904 w 1866904"/>
              <a:gd name="connsiteY7" fmla="*/ 1398495 h 1398495"/>
              <a:gd name="connsiteX8" fmla="*/ 1456185 w 1866904"/>
              <a:gd name="connsiteY8" fmla="*/ 1398495 h 1398495"/>
              <a:gd name="connsiteX9" fmla="*/ 1045466 w 1866904"/>
              <a:gd name="connsiteY9" fmla="*/ 1398495 h 1398495"/>
              <a:gd name="connsiteX10" fmla="*/ 634747 w 1866904"/>
              <a:gd name="connsiteY10" fmla="*/ 1398495 h 1398495"/>
              <a:gd name="connsiteX11" fmla="*/ 0 w 1866904"/>
              <a:gd name="connsiteY11" fmla="*/ 1398495 h 1398495"/>
              <a:gd name="connsiteX12" fmla="*/ 0 w 1866904"/>
              <a:gd name="connsiteY12" fmla="*/ 932330 h 1398495"/>
              <a:gd name="connsiteX13" fmla="*/ 0 w 1866904"/>
              <a:gd name="connsiteY13" fmla="*/ 452180 h 1398495"/>
              <a:gd name="connsiteX14" fmla="*/ 0 w 1866904"/>
              <a:gd name="connsiteY14" fmla="*/ 0 h 1398495"/>
              <a:gd name="connsiteX15" fmla="*/ 14978 w 1866904"/>
              <a:gd name="connsiteY15" fmla="*/ 14978 h 1398495"/>
              <a:gd name="connsiteX16" fmla="*/ 14978 w 1866904"/>
              <a:gd name="connsiteY16" fmla="*/ 484843 h 1398495"/>
              <a:gd name="connsiteX17" fmla="*/ 14978 w 1866904"/>
              <a:gd name="connsiteY17" fmla="*/ 954708 h 1398495"/>
              <a:gd name="connsiteX18" fmla="*/ 14978 w 1866904"/>
              <a:gd name="connsiteY18" fmla="*/ 1383517 h 1398495"/>
              <a:gd name="connsiteX19" fmla="*/ 510954 w 1866904"/>
              <a:gd name="connsiteY19" fmla="*/ 1383517 h 1398495"/>
              <a:gd name="connsiteX20" fmla="*/ 988560 w 1866904"/>
              <a:gd name="connsiteY20" fmla="*/ 1383517 h 1398495"/>
              <a:gd name="connsiteX21" fmla="*/ 1851926 w 1866904"/>
              <a:gd name="connsiteY21" fmla="*/ 1383517 h 1398495"/>
              <a:gd name="connsiteX22" fmla="*/ 1851926 w 1866904"/>
              <a:gd name="connsiteY22" fmla="*/ 927337 h 1398495"/>
              <a:gd name="connsiteX23" fmla="*/ 1851926 w 1866904"/>
              <a:gd name="connsiteY23" fmla="*/ 471158 h 1398495"/>
              <a:gd name="connsiteX24" fmla="*/ 1851926 w 1866904"/>
              <a:gd name="connsiteY24" fmla="*/ 14978 h 1398495"/>
              <a:gd name="connsiteX25" fmla="*/ 1355950 w 1866904"/>
              <a:gd name="connsiteY25" fmla="*/ 14978 h 1398495"/>
              <a:gd name="connsiteX26" fmla="*/ 896713 w 1866904"/>
              <a:gd name="connsiteY26" fmla="*/ 14978 h 1398495"/>
              <a:gd name="connsiteX27" fmla="*/ 455846 w 1866904"/>
              <a:gd name="connsiteY27" fmla="*/ 14978 h 1398495"/>
              <a:gd name="connsiteX28" fmla="*/ 14978 w 1866904"/>
              <a:gd name="connsiteY28" fmla="*/ 14978 h 139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66904" h="1398495" fill="none" extrusionOk="0">
                <a:moveTo>
                  <a:pt x="0" y="0"/>
                </a:moveTo>
                <a:cubicBezTo>
                  <a:pt x="119466" y="-2053"/>
                  <a:pt x="353353" y="6698"/>
                  <a:pt x="466726" y="0"/>
                </a:cubicBezTo>
                <a:cubicBezTo>
                  <a:pt x="580099" y="-6698"/>
                  <a:pt x="743494" y="17461"/>
                  <a:pt x="896114" y="0"/>
                </a:cubicBezTo>
                <a:cubicBezTo>
                  <a:pt x="1048734" y="-17461"/>
                  <a:pt x="1111339" y="2024"/>
                  <a:pt x="1306833" y="0"/>
                </a:cubicBezTo>
                <a:cubicBezTo>
                  <a:pt x="1502327" y="-2024"/>
                  <a:pt x="1640306" y="60703"/>
                  <a:pt x="1866904" y="0"/>
                </a:cubicBezTo>
                <a:cubicBezTo>
                  <a:pt x="1904177" y="141587"/>
                  <a:pt x="1838634" y="245408"/>
                  <a:pt x="1866904" y="480150"/>
                </a:cubicBezTo>
                <a:cubicBezTo>
                  <a:pt x="1895174" y="714892"/>
                  <a:pt x="1824625" y="700129"/>
                  <a:pt x="1866904" y="918345"/>
                </a:cubicBezTo>
                <a:cubicBezTo>
                  <a:pt x="1909183" y="1136562"/>
                  <a:pt x="1827679" y="1205381"/>
                  <a:pt x="1866904" y="1398495"/>
                </a:cubicBezTo>
                <a:cubicBezTo>
                  <a:pt x="1662015" y="1406438"/>
                  <a:pt x="1598959" y="1371099"/>
                  <a:pt x="1456185" y="1398495"/>
                </a:cubicBezTo>
                <a:cubicBezTo>
                  <a:pt x="1313411" y="1425891"/>
                  <a:pt x="1156504" y="1349544"/>
                  <a:pt x="1045466" y="1398495"/>
                </a:cubicBezTo>
                <a:cubicBezTo>
                  <a:pt x="934428" y="1447446"/>
                  <a:pt x="798864" y="1386033"/>
                  <a:pt x="634747" y="1398495"/>
                </a:cubicBezTo>
                <a:cubicBezTo>
                  <a:pt x="470630" y="1410957"/>
                  <a:pt x="139220" y="1340580"/>
                  <a:pt x="0" y="1398495"/>
                </a:cubicBezTo>
                <a:cubicBezTo>
                  <a:pt x="-4492" y="1276644"/>
                  <a:pt x="8168" y="1098747"/>
                  <a:pt x="0" y="932330"/>
                </a:cubicBezTo>
                <a:cubicBezTo>
                  <a:pt x="-8168" y="765914"/>
                  <a:pt x="963" y="684648"/>
                  <a:pt x="0" y="452180"/>
                </a:cubicBezTo>
                <a:cubicBezTo>
                  <a:pt x="-963" y="219712"/>
                  <a:pt x="646" y="152757"/>
                  <a:pt x="0" y="0"/>
                </a:cubicBezTo>
                <a:close/>
                <a:moveTo>
                  <a:pt x="14978" y="14978"/>
                </a:moveTo>
                <a:cubicBezTo>
                  <a:pt x="29460" y="111083"/>
                  <a:pt x="11313" y="333397"/>
                  <a:pt x="14978" y="484843"/>
                </a:cubicBezTo>
                <a:cubicBezTo>
                  <a:pt x="18643" y="636289"/>
                  <a:pt x="-15000" y="852429"/>
                  <a:pt x="14978" y="954708"/>
                </a:cubicBezTo>
                <a:cubicBezTo>
                  <a:pt x="44956" y="1056987"/>
                  <a:pt x="-21843" y="1265349"/>
                  <a:pt x="14978" y="1383517"/>
                </a:cubicBezTo>
                <a:cubicBezTo>
                  <a:pt x="197429" y="1325596"/>
                  <a:pt x="352724" y="1439148"/>
                  <a:pt x="510954" y="1383517"/>
                </a:cubicBezTo>
                <a:cubicBezTo>
                  <a:pt x="669184" y="1327886"/>
                  <a:pt x="838415" y="1425083"/>
                  <a:pt x="988560" y="1383517"/>
                </a:cubicBezTo>
                <a:cubicBezTo>
                  <a:pt x="1138705" y="1341951"/>
                  <a:pt x="1446669" y="1389129"/>
                  <a:pt x="1851926" y="1383517"/>
                </a:cubicBezTo>
                <a:cubicBezTo>
                  <a:pt x="1825820" y="1275967"/>
                  <a:pt x="1858863" y="1026535"/>
                  <a:pt x="1851926" y="927337"/>
                </a:cubicBezTo>
                <a:cubicBezTo>
                  <a:pt x="1844989" y="828139"/>
                  <a:pt x="1889967" y="597851"/>
                  <a:pt x="1851926" y="471158"/>
                </a:cubicBezTo>
                <a:cubicBezTo>
                  <a:pt x="1813885" y="344465"/>
                  <a:pt x="1888475" y="120620"/>
                  <a:pt x="1851926" y="14978"/>
                </a:cubicBezTo>
                <a:cubicBezTo>
                  <a:pt x="1631836" y="37774"/>
                  <a:pt x="1465120" y="-41083"/>
                  <a:pt x="1355950" y="14978"/>
                </a:cubicBezTo>
                <a:cubicBezTo>
                  <a:pt x="1246780" y="71039"/>
                  <a:pt x="1049136" y="9178"/>
                  <a:pt x="896713" y="14978"/>
                </a:cubicBezTo>
                <a:cubicBezTo>
                  <a:pt x="744290" y="20778"/>
                  <a:pt x="563649" y="-19007"/>
                  <a:pt x="455846" y="14978"/>
                </a:cubicBezTo>
                <a:cubicBezTo>
                  <a:pt x="348043" y="48963"/>
                  <a:pt x="130296" y="-35673"/>
                  <a:pt x="14978" y="14978"/>
                </a:cubicBezTo>
                <a:close/>
              </a:path>
              <a:path w="1866904" h="1398495" stroke="0" extrusionOk="0">
                <a:moveTo>
                  <a:pt x="0" y="0"/>
                </a:moveTo>
                <a:cubicBezTo>
                  <a:pt x="169452" y="-41514"/>
                  <a:pt x="310535" y="38243"/>
                  <a:pt x="448057" y="0"/>
                </a:cubicBezTo>
                <a:cubicBezTo>
                  <a:pt x="585579" y="-38243"/>
                  <a:pt x="716744" y="47408"/>
                  <a:pt x="858776" y="0"/>
                </a:cubicBezTo>
                <a:cubicBezTo>
                  <a:pt x="1000808" y="-47408"/>
                  <a:pt x="1175344" y="28893"/>
                  <a:pt x="1362840" y="0"/>
                </a:cubicBezTo>
                <a:cubicBezTo>
                  <a:pt x="1550336" y="-28893"/>
                  <a:pt x="1764514" y="43981"/>
                  <a:pt x="1866904" y="0"/>
                </a:cubicBezTo>
                <a:cubicBezTo>
                  <a:pt x="1894978" y="121461"/>
                  <a:pt x="1852602" y="347192"/>
                  <a:pt x="1866904" y="452180"/>
                </a:cubicBezTo>
                <a:cubicBezTo>
                  <a:pt x="1881206" y="557168"/>
                  <a:pt x="1852641" y="738667"/>
                  <a:pt x="1866904" y="890375"/>
                </a:cubicBezTo>
                <a:cubicBezTo>
                  <a:pt x="1881167" y="1042083"/>
                  <a:pt x="1825345" y="1195365"/>
                  <a:pt x="1866904" y="1398495"/>
                </a:cubicBezTo>
                <a:cubicBezTo>
                  <a:pt x="1697856" y="1404192"/>
                  <a:pt x="1625872" y="1363626"/>
                  <a:pt x="1400178" y="1398495"/>
                </a:cubicBezTo>
                <a:cubicBezTo>
                  <a:pt x="1174484" y="1433364"/>
                  <a:pt x="1110513" y="1366199"/>
                  <a:pt x="989459" y="1398495"/>
                </a:cubicBezTo>
                <a:cubicBezTo>
                  <a:pt x="868405" y="1430791"/>
                  <a:pt x="753691" y="1360835"/>
                  <a:pt x="522733" y="1398495"/>
                </a:cubicBezTo>
                <a:cubicBezTo>
                  <a:pt x="291775" y="1436155"/>
                  <a:pt x="194727" y="1339310"/>
                  <a:pt x="0" y="1398495"/>
                </a:cubicBezTo>
                <a:cubicBezTo>
                  <a:pt x="-13260" y="1225536"/>
                  <a:pt x="27295" y="1124763"/>
                  <a:pt x="0" y="946315"/>
                </a:cubicBezTo>
                <a:cubicBezTo>
                  <a:pt x="-27295" y="767867"/>
                  <a:pt x="1616" y="681941"/>
                  <a:pt x="0" y="494135"/>
                </a:cubicBezTo>
                <a:cubicBezTo>
                  <a:pt x="-1616" y="306329"/>
                  <a:pt x="25777" y="193525"/>
                  <a:pt x="0" y="0"/>
                </a:cubicBezTo>
                <a:close/>
                <a:moveTo>
                  <a:pt x="14978" y="14978"/>
                </a:moveTo>
                <a:cubicBezTo>
                  <a:pt x="32944" y="189099"/>
                  <a:pt x="-11049" y="289456"/>
                  <a:pt x="14978" y="498528"/>
                </a:cubicBezTo>
                <a:cubicBezTo>
                  <a:pt x="41005" y="707600"/>
                  <a:pt x="11533" y="825641"/>
                  <a:pt x="14978" y="968394"/>
                </a:cubicBezTo>
                <a:cubicBezTo>
                  <a:pt x="18423" y="1111147"/>
                  <a:pt x="7079" y="1192294"/>
                  <a:pt x="14978" y="1383517"/>
                </a:cubicBezTo>
                <a:cubicBezTo>
                  <a:pt x="158649" y="1340267"/>
                  <a:pt x="271682" y="1401874"/>
                  <a:pt x="419107" y="1383517"/>
                </a:cubicBezTo>
                <a:cubicBezTo>
                  <a:pt x="566532" y="1365160"/>
                  <a:pt x="814581" y="1406673"/>
                  <a:pt x="915083" y="1383517"/>
                </a:cubicBezTo>
                <a:cubicBezTo>
                  <a:pt x="1015585" y="1360361"/>
                  <a:pt x="1271055" y="1436098"/>
                  <a:pt x="1374320" y="1383517"/>
                </a:cubicBezTo>
                <a:cubicBezTo>
                  <a:pt x="1477585" y="1330936"/>
                  <a:pt x="1653776" y="1402007"/>
                  <a:pt x="1851926" y="1383517"/>
                </a:cubicBezTo>
                <a:cubicBezTo>
                  <a:pt x="1809297" y="1260577"/>
                  <a:pt x="1853220" y="1032711"/>
                  <a:pt x="1851926" y="927337"/>
                </a:cubicBezTo>
                <a:cubicBezTo>
                  <a:pt x="1850632" y="821963"/>
                  <a:pt x="1857831" y="605636"/>
                  <a:pt x="1851926" y="512214"/>
                </a:cubicBezTo>
                <a:cubicBezTo>
                  <a:pt x="1846021" y="418792"/>
                  <a:pt x="1901767" y="177322"/>
                  <a:pt x="1851926" y="14978"/>
                </a:cubicBezTo>
                <a:cubicBezTo>
                  <a:pt x="1644538" y="49177"/>
                  <a:pt x="1514980" y="-33811"/>
                  <a:pt x="1374320" y="14978"/>
                </a:cubicBezTo>
                <a:cubicBezTo>
                  <a:pt x="1233660" y="63767"/>
                  <a:pt x="1058876" y="-4694"/>
                  <a:pt x="970191" y="14978"/>
                </a:cubicBezTo>
                <a:cubicBezTo>
                  <a:pt x="881506" y="34650"/>
                  <a:pt x="719537" y="-7196"/>
                  <a:pt x="529323" y="14978"/>
                </a:cubicBezTo>
                <a:cubicBezTo>
                  <a:pt x="339109" y="37152"/>
                  <a:pt x="244169" y="-4567"/>
                  <a:pt x="14978" y="14978"/>
                </a:cubicBezTo>
                <a:close/>
              </a:path>
            </a:pathLst>
          </a:custGeom>
          <a:solidFill>
            <a:schemeClr val="accent1">
              <a:alpha val="50098"/>
            </a:schemeClr>
          </a:solidFill>
          <a:ln>
            <a:solidFill>
              <a:schemeClr val="accent1">
                <a:shade val="50000"/>
                <a:alpha val="8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frame">
                    <a:avLst>
                      <a:gd name="adj1" fmla="val 10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9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features_continous_numeric</a:t>
            </a: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Drop Features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6ADBBF-CFFC-684F-93F2-5F0879B77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0"/>
          <a:stretch/>
        </p:blipFill>
        <p:spPr>
          <a:xfrm>
            <a:off x="3382370" y="4845993"/>
            <a:ext cx="5776799" cy="2002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89D4ED-7A6C-3F48-9DFA-0CD03F41E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65" y="941487"/>
            <a:ext cx="2323356" cy="3702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37586-610A-5B4E-8AE9-66A691B66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761" y="941487"/>
            <a:ext cx="2314015" cy="3702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9113E-F4F6-1941-9A71-81748777A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671" y="941487"/>
            <a:ext cx="2206564" cy="37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2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features_category_string_to_dum</a:t>
            </a:r>
            <a:endParaRPr lang="en-US" sz="3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4E2377-6973-EA43-855F-A3E0AF14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17" y="779930"/>
            <a:ext cx="6479161" cy="60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8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features_category_string_to_dum</a:t>
            </a: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Null Treatment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42B2B1-4E1E-D74B-A9B6-7010347D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4" y="739406"/>
            <a:ext cx="6529781" cy="5531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52F57F-980E-2347-9F47-204C8E769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4" y="6299386"/>
            <a:ext cx="12192000" cy="4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4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features_category_string_to_dum</a:t>
            </a: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Example of dataset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18917-B741-FC49-93DD-03B5E6E6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7" y="1008347"/>
            <a:ext cx="2209749" cy="2819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62EEB6-A870-724F-8099-15752580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329" y="1008347"/>
            <a:ext cx="2078352" cy="2819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D08B3-032F-0C4F-83DA-2BF155A17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769" y="1008346"/>
            <a:ext cx="2241567" cy="2819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9866A7-C65A-A442-82C2-0D8AD02B3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219" y="1008345"/>
            <a:ext cx="2418828" cy="28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49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features_categorical_numeric_values</a:t>
            </a:r>
            <a:endParaRPr lang="en-US" sz="3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E8FB2-C26B-BD45-BB49-B84CFD25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739406"/>
            <a:ext cx="84328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10490-EEFC-8F41-897D-1C1886B0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103" y="2060677"/>
            <a:ext cx="6845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Features: Categorical with quality in numeric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667B36-DD22-FF4F-A98C-5C33A72C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18" y="739406"/>
            <a:ext cx="5384800" cy="170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86B9D-65E8-DD4D-92DB-FEA3B33DD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284" y="2549022"/>
            <a:ext cx="6081432" cy="423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86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Features: quality features in a range of Excellent to poor 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A914D8-9531-A144-874E-AF75F371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816162"/>
            <a:ext cx="112141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1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Quality features: Null treatment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AE55A-1F6E-294D-9A2A-190ED6F3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932" y="912608"/>
            <a:ext cx="7765676" cy="456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B1D6BF-3F2E-6F45-91F7-FFE8FAC0E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3"/>
          <a:stretch/>
        </p:blipFill>
        <p:spPr>
          <a:xfrm>
            <a:off x="0" y="5581463"/>
            <a:ext cx="12222766" cy="78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4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2059-0E29-834F-B684-0C9C904B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812011" cy="27338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6000" dirty="0"/>
              <a:t>Challenges with House Marketing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BCB9E8-0DDB-C848-B3DF-CC61E6308014}"/>
              </a:ext>
            </a:extLst>
          </p:cNvPr>
          <p:cNvSpPr/>
          <p:nvPr/>
        </p:nvSpPr>
        <p:spPr>
          <a:xfrm>
            <a:off x="0" y="5388529"/>
            <a:ext cx="468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(Illustrations by Jean-François Martin, </a:t>
            </a:r>
            <a:r>
              <a:rPr lang="en-US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washingtonpost</a:t>
            </a: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1F2B6B-B067-964C-89AA-16C28AE67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9"/>
          <a:stretch/>
        </p:blipFill>
        <p:spPr>
          <a:xfrm>
            <a:off x="0" y="227289"/>
            <a:ext cx="4551088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</a:rPr>
              <a:t>Quality features: Replace rates with numbers</a:t>
            </a:r>
            <a:endParaRPr lang="en-US" sz="3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15C1AF-7386-4D4B-970A-A7DB83D20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1"/>
          <a:stretch/>
        </p:blipFill>
        <p:spPr>
          <a:xfrm>
            <a:off x="0" y="775811"/>
            <a:ext cx="7903230" cy="6001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5D621A-C536-6B49-8906-28E5F974D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549" y="784920"/>
            <a:ext cx="2403359" cy="2944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E291A-7C43-FA41-9025-F5C288958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7549" y="3946482"/>
            <a:ext cx="2403359" cy="2891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E35CA-E6B7-614C-B24F-5BA9C7A9B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182" y="798095"/>
            <a:ext cx="1567984" cy="29655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D7C978-35C5-284E-8BC5-3D2B2DBC0C44}"/>
              </a:ext>
            </a:extLst>
          </p:cNvPr>
          <p:cNvCxnSpPr>
            <a:cxnSpLocks/>
          </p:cNvCxnSpPr>
          <p:nvPr/>
        </p:nvCxnSpPr>
        <p:spPr>
          <a:xfrm flipV="1">
            <a:off x="5710517" y="3182645"/>
            <a:ext cx="2429435" cy="109369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48B8D2B-4B54-7144-8A15-D8C18FE33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2182" y="3957434"/>
            <a:ext cx="1528325" cy="28911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B64080-3986-3C4B-9573-0D0FB21B8A9C}"/>
              </a:ext>
            </a:extLst>
          </p:cNvPr>
          <p:cNvCxnSpPr>
            <a:cxnSpLocks/>
          </p:cNvCxnSpPr>
          <p:nvPr/>
        </p:nvCxnSpPr>
        <p:spPr>
          <a:xfrm flipV="1">
            <a:off x="2268071" y="5952565"/>
            <a:ext cx="6096000" cy="4034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55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Features: </a:t>
            </a: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Continous</a:t>
            </a: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numeric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21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10A3E-8C8E-E645-B151-E1B81248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406"/>
            <a:ext cx="8369300" cy="3797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C6439F-4EED-9544-A621-B2A5B02C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707" y="2702384"/>
            <a:ext cx="2401163" cy="4083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4E67A-7F98-F940-B283-2BA3E4782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594" y="2702383"/>
            <a:ext cx="2606289" cy="40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6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features_continous_numeric</a:t>
            </a: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Outliars</a:t>
            </a:r>
            <a:endParaRPr lang="en-US" sz="3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22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90FF30-1715-B840-B86B-056AD2CA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034" y="887968"/>
            <a:ext cx="8852057" cy="54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4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Features: for possible engineering 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23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2D1CD-4521-7E4F-8544-9ABDB0AC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92" y="855947"/>
            <a:ext cx="8140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Features: for possible </a:t>
            </a: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engeeniering</a:t>
            </a: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Null </a:t>
            </a: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tratment</a:t>
            </a: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24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1510F2-86AF-BF4C-94F9-BC8401A7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861359"/>
            <a:ext cx="7518400" cy="168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DECB0-0251-A54E-AB64-1F39455A0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00" y="2781673"/>
            <a:ext cx="7734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51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Features: for possible </a:t>
            </a: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engeeniering</a:t>
            </a: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Outliars</a:t>
            </a:r>
            <a:endParaRPr lang="en-US" sz="3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25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FA5F0-29FD-8646-AC94-BA65AE288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7" y="869576"/>
            <a:ext cx="56896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91D11-1C26-F447-83A5-A5000F341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7" y="4719915"/>
            <a:ext cx="7912100" cy="77470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0F79485B-0A3D-2045-9AEF-7DD1407AD531}"/>
              </a:ext>
            </a:extLst>
          </p:cNvPr>
          <p:cNvSpPr/>
          <p:nvPr/>
        </p:nvSpPr>
        <p:spPr>
          <a:xfrm>
            <a:off x="3532697" y="869576"/>
            <a:ext cx="744071" cy="676897"/>
          </a:xfrm>
          <a:prstGeom prst="donut">
            <a:avLst>
              <a:gd name="adj" fmla="val 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968BBB-67CC-4442-95DB-B60CD920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747" y="965443"/>
            <a:ext cx="5778500" cy="377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406D5-7144-0040-9AB5-1ABC0AB86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544" y="4747179"/>
            <a:ext cx="9436100" cy="749300"/>
          </a:xfrm>
          <a:prstGeom prst="rect">
            <a:avLst/>
          </a:prstGeom>
          <a:effectLst>
            <a:outerShdw blurRad="119988" dist="153644" dir="8100000" algn="tr" rotWithShape="0">
              <a:prstClr val="black"/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81A055-9770-6144-A98E-A519D64C5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73" y="829235"/>
            <a:ext cx="10502900" cy="520700"/>
          </a:xfrm>
          <a:prstGeom prst="rect">
            <a:avLst/>
          </a:prstGeom>
          <a:effectLst>
            <a:outerShdw blurRad="63500" sx="103245" sy="103245" algn="ctr" rotWithShape="0">
              <a:schemeClr val="tx1">
                <a:alpha val="87915"/>
              </a:scheme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8ED7CE-76AE-4A44-A413-E1294A799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8664" y="1642340"/>
            <a:ext cx="6974671" cy="4629342"/>
          </a:xfrm>
          <a:prstGeom prst="rect">
            <a:avLst/>
          </a:prstGeom>
          <a:effectLst>
            <a:outerShdw blurRad="63500" sx="103245" sy="103245" algn="ctr" rotWithShape="0">
              <a:schemeClr val="tx1">
                <a:alpha val="87915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3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2059-0E29-834F-B684-0C9C904B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7310437" cy="2228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b="1" dirty="0"/>
              <a:t>Exploratory Data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572058-04E9-BF4B-8F98-F27AAD19FF4A}"/>
              </a:ext>
            </a:extLst>
          </p:cNvPr>
          <p:cNvSpPr/>
          <p:nvPr/>
        </p:nvSpPr>
        <p:spPr>
          <a:xfrm>
            <a:off x="111991" y="546235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Carmen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Guedez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23504-ABB4-F64A-875F-53406660F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6"/>
          <a:stretch/>
        </p:blipFill>
        <p:spPr>
          <a:xfrm>
            <a:off x="243694" y="212107"/>
            <a:ext cx="4044759" cy="524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74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20"/>
            <a:ext cx="11165747" cy="708110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Features with the lowest correlation with </a:t>
            </a:r>
            <a:r>
              <a:rPr lang="en-US" sz="3600" b="1" dirty="0" err="1">
                <a:solidFill>
                  <a:schemeClr val="bg1"/>
                </a:solidFill>
              </a:rPr>
              <a:t>SalePrice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27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2667C-ED50-7F4C-BD2B-25BA3DF8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42" y="887506"/>
            <a:ext cx="5739198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8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20"/>
            <a:ext cx="11165747" cy="708110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Features with the highest correlation with </a:t>
            </a:r>
            <a:r>
              <a:rPr lang="en-US" sz="3600" b="1" dirty="0" err="1">
                <a:solidFill>
                  <a:schemeClr val="bg1"/>
                </a:solidFill>
              </a:rPr>
              <a:t>SalePrice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28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0C8DE-88A0-5A4B-80AA-CB1AF966C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943" y="871343"/>
            <a:ext cx="5760114" cy="57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endParaRPr lang="en-US" sz="326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29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FF6921B-3D3A-854B-837F-89E8D301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87" y="739406"/>
            <a:ext cx="7652871" cy="42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1EC03D-8630-7B44-8C03-8A73DAE912C1}"/>
              </a:ext>
            </a:extLst>
          </p:cNvPr>
          <p:cNvSpPr/>
          <p:nvPr/>
        </p:nvSpPr>
        <p:spPr>
          <a:xfrm>
            <a:off x="0" y="6416849"/>
            <a:ext cx="9690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https://www.statisticalaid.com/skewness-and-kurtosis-in-statistics-shape-of-distributions/</a:t>
            </a:r>
            <a:endParaRPr lang="en-US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2FC912-C50A-C04F-9355-7B7DE6BE1566}"/>
              </a:ext>
            </a:extLst>
          </p:cNvPr>
          <p:cNvSpPr/>
          <p:nvPr/>
        </p:nvSpPr>
        <p:spPr>
          <a:xfrm>
            <a:off x="174769" y="5201052"/>
            <a:ext cx="11568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SKEWNESS</a:t>
            </a:r>
            <a:r>
              <a:rPr lang="en-US" dirty="0"/>
              <a:t> assess the normality of our distribution whether it is symmetrical or not. (normal distribution is ZERO)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0E77F-2BB3-7B40-BB86-5F45DBEEC8CA}"/>
              </a:ext>
            </a:extLst>
          </p:cNvPr>
          <p:cNvSpPr/>
          <p:nvPr/>
        </p:nvSpPr>
        <p:spPr>
          <a:xfrm>
            <a:off x="174769" y="5493519"/>
            <a:ext cx="11568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KURTOSIS</a:t>
            </a:r>
            <a:r>
              <a:rPr lang="en-US" dirty="0"/>
              <a:t> evaluates the sharpness of the peak. (perfectly normal distribution is THREE)</a:t>
            </a:r>
          </a:p>
        </p:txBody>
      </p:sp>
    </p:spTree>
    <p:extLst>
      <p:ext uri="{BB962C8B-B14F-4D97-AF65-F5344CB8AC3E}">
        <p14:creationId xmlns:p14="http://schemas.microsoft.com/office/powerpoint/2010/main" val="342156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477575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64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House Market Since 1963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EEB2DD-37A9-FE4D-98CB-E5276D741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739877"/>
            <a:ext cx="11912600" cy="5918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313D0E-21E2-694A-9F11-E3BC97629F02}"/>
              </a:ext>
            </a:extLst>
          </p:cNvPr>
          <p:cNvSpPr/>
          <p:nvPr/>
        </p:nvSpPr>
        <p:spPr>
          <a:xfrm>
            <a:off x="1631576" y="298587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sz="2800" b="1" dirty="0">
                <a:solidFill>
                  <a:srgbClr val="0B0080"/>
                </a:solidFill>
                <a:latin typeface="Arial" panose="020B0604020202020204" pitchFamily="34" charset="0"/>
              </a:rPr>
              <a:t>2007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largest U.S. subprime lender, files bankruptcy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worldwide "credit crunch”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DOW closes above 14,000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32348-B363-804D-B81A-BAB0EF643A06}"/>
              </a:ext>
            </a:extLst>
          </p:cNvPr>
          <p:cNvSpPr/>
          <p:nvPr/>
        </p:nvSpPr>
        <p:spPr>
          <a:xfrm>
            <a:off x="1631576" y="1545746"/>
            <a:ext cx="6096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B0080"/>
                </a:solidFill>
                <a:latin typeface="Arial" panose="020B0604020202020204" pitchFamily="34" charset="0"/>
              </a:rPr>
              <a:t>2006</a:t>
            </a:r>
            <a:r>
              <a:rPr lang="en-US" b="1" dirty="0">
                <a:solidFill>
                  <a:srgbClr val="0B0080"/>
                </a:solidFill>
                <a:latin typeface="Arial" panose="020B0604020202020204" pitchFamily="34" charset="0"/>
              </a:rPr>
              <a:t> </a:t>
            </a:r>
            <a:br>
              <a:rPr lang="en-US" b="1" dirty="0">
                <a:solidFill>
                  <a:srgbClr val="0B0080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rgbClr val="0B008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One in 92 of all households were in some stage of foreclosure during 2006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012961-AD82-7C4A-8A07-F3043BEA6425}"/>
              </a:ext>
            </a:extLst>
          </p:cNvPr>
          <p:cNvSpPr/>
          <p:nvPr/>
        </p:nvSpPr>
        <p:spPr>
          <a:xfrm>
            <a:off x="9928354" y="1484851"/>
            <a:ext cx="254631" cy="4633272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505A6A-2452-2948-93F0-FE022F5FCF33}"/>
              </a:ext>
            </a:extLst>
          </p:cNvPr>
          <p:cNvSpPr/>
          <p:nvPr/>
        </p:nvSpPr>
        <p:spPr>
          <a:xfrm>
            <a:off x="10055669" y="1484851"/>
            <a:ext cx="254631" cy="4633272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404B0-E19D-F74D-8385-18937D1BBBF0}"/>
              </a:ext>
            </a:extLst>
          </p:cNvPr>
          <p:cNvSpPr/>
          <p:nvPr/>
        </p:nvSpPr>
        <p:spPr>
          <a:xfrm>
            <a:off x="1631576" y="4483332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sz="2800" b="1" dirty="0">
                <a:solidFill>
                  <a:srgbClr val="0B0080"/>
                </a:solidFill>
                <a:latin typeface="Arial" panose="020B0604020202020204" pitchFamily="34" charset="0"/>
              </a:rPr>
              <a:t>2008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Home sales continue to fall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Fears of a U.S. recession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stock market corrections and volatility.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B09EC-35C4-4749-966C-1FF2FCC0D9FD}"/>
              </a:ext>
            </a:extLst>
          </p:cNvPr>
          <p:cNvSpPr/>
          <p:nvPr/>
        </p:nvSpPr>
        <p:spPr>
          <a:xfrm>
            <a:off x="10305793" y="1484851"/>
            <a:ext cx="254631" cy="4633272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3A968-9FA8-3C4E-AEF6-0B1888F58237}"/>
              </a:ext>
            </a:extLst>
          </p:cNvPr>
          <p:cNvSpPr/>
          <p:nvPr/>
        </p:nvSpPr>
        <p:spPr>
          <a:xfrm>
            <a:off x="3483618" y="1446562"/>
            <a:ext cx="6096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B0080"/>
                </a:solidFill>
                <a:latin typeface="Arial" panose="020B0604020202020204" pitchFamily="34" charset="0"/>
              </a:rPr>
              <a:t>2009</a:t>
            </a:r>
            <a:r>
              <a:rPr lang="en-US" b="1" dirty="0">
                <a:solidFill>
                  <a:srgbClr val="0B0080"/>
                </a:solidFill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 total of 3,957,643 foreclosures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&gt;2.21 % of all households were in some stage of foreclosure during 2009, up from 1.84 percent in 2008.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37A7B0-DC97-A54E-8B6F-8487A8CCDB11}"/>
              </a:ext>
            </a:extLst>
          </p:cNvPr>
          <p:cNvSpPr/>
          <p:nvPr/>
        </p:nvSpPr>
        <p:spPr>
          <a:xfrm>
            <a:off x="10568525" y="1484851"/>
            <a:ext cx="254631" cy="4633272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A78BE-C439-BB47-8BAA-67BF7003B313}"/>
              </a:ext>
            </a:extLst>
          </p:cNvPr>
          <p:cNvSpPr/>
          <p:nvPr/>
        </p:nvSpPr>
        <p:spPr>
          <a:xfrm>
            <a:off x="3651625" y="2985879"/>
            <a:ext cx="534893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B0080"/>
                </a:solidFill>
                <a:latin typeface="Arial" panose="020B0604020202020204" pitchFamily="34" charset="0"/>
              </a:rPr>
              <a:t>2010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Median Home Price dropped to $218,200, while the Average Home Price was $283,400 at 2005.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   A total of 3,825,637 foreclosures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C1300-E649-064A-9743-4755DE5FE3A9}"/>
              </a:ext>
            </a:extLst>
          </p:cNvPr>
          <p:cNvSpPr/>
          <p:nvPr/>
        </p:nvSpPr>
        <p:spPr>
          <a:xfrm>
            <a:off x="10834013" y="1507263"/>
            <a:ext cx="254631" cy="4633272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 animBg="1"/>
      <p:bldP spid="9" grpId="1" animBg="1"/>
      <p:bldP spid="10" grpId="0"/>
      <p:bldP spid="11" grpId="0" animBg="1"/>
      <p:bldP spid="6" grpId="0"/>
      <p:bldP spid="13" grpId="0" animBg="1"/>
      <p:bldP spid="12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endParaRPr lang="en-US" sz="326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3BB187-BCFC-3D4B-BA93-C9FE85B0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1006595"/>
            <a:ext cx="90551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40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uple people standing in front of a house&#10;&#10;Description automatically generated with medium confidence">
            <a:extLst>
              <a:ext uri="{FF2B5EF4-FFF2-40B4-BE49-F238E27FC236}">
                <a16:creationId xmlns:a16="http://schemas.microsoft.com/office/drawing/2014/main" id="{29D2EBB0-7FE1-F34A-83B1-0FDFF63BD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207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2059-0E29-834F-B684-0C9C904B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8000" dirty="0"/>
              <a:t>Modeling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73822B-80F9-5A46-B0FB-F27E56BCD5DD}"/>
              </a:ext>
            </a:extLst>
          </p:cNvPr>
          <p:cNvSpPr/>
          <p:nvPr/>
        </p:nvSpPr>
        <p:spPr>
          <a:xfrm>
            <a:off x="0" y="6519446"/>
            <a:ext cx="468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(Illustrations by Jean-François Martin, </a:t>
            </a:r>
            <a:r>
              <a:rPr lang="en-US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washingtonpost</a:t>
            </a: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379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32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709AA2-FC2B-6C46-BCEF-E440B1ED7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52" y="689061"/>
            <a:ext cx="8408895" cy="6168939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F8A2E862-50EA-664E-A8C5-8B3DC2B781F8}"/>
              </a:ext>
            </a:extLst>
          </p:cNvPr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Linear Regression: Features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3295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Linear Regression: Core script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33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6690C5-2F56-C143-B8C9-9BA3016D3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865931"/>
            <a:ext cx="10058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3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Linear Regression: Results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34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2D761-238C-D440-8CE2-FC9919A8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32" y="5908905"/>
            <a:ext cx="7242735" cy="939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173625-95DC-DB4D-A79B-AC5A8ABFA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632" y="891806"/>
            <a:ext cx="7242698" cy="47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8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Linear Regression with Polynomial Features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35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F280FD-EFC7-DE4F-B090-C7F2E5FB2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4" y="706304"/>
            <a:ext cx="8269531" cy="59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4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Linear Regression with Polynomial Features: Code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36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5AF0E-A66E-9343-950F-66C17002D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10" y="856897"/>
            <a:ext cx="9661707" cy="561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Linear Regression with Polynomial Features: Results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37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B5F0F-7DEC-0344-BAEB-BC4589398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04" y="828269"/>
            <a:ext cx="7997573" cy="5201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6B2D8-7056-704A-9EF2-CE036ED7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644" y="6159997"/>
            <a:ext cx="5101291" cy="6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1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Ridge Modeling: Code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38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5B5E1-23B7-7041-9905-F31B6DB8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753681"/>
            <a:ext cx="100584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84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Ridge Modeling: Results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39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B2C11-2EA8-D744-9524-AE04C200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03" y="6035848"/>
            <a:ext cx="5833409" cy="744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1245C1-8DF3-134E-8218-449B6BC4E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224" y="806822"/>
            <a:ext cx="7727130" cy="512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lectronic Design Automation data science model">
            <a:extLst>
              <a:ext uri="{FF2B5EF4-FFF2-40B4-BE49-F238E27FC236}">
                <a16:creationId xmlns:a16="http://schemas.microsoft.com/office/drawing/2014/main" id="{5E14649F-760A-3A45-9303-428C1DEBF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"/>
          <a:stretch/>
        </p:blipFill>
        <p:spPr bwMode="auto">
          <a:xfrm>
            <a:off x="20" y="10"/>
            <a:ext cx="12191980" cy="612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8DF6B2-2AE5-6943-A44C-37AA9092AA5F}"/>
              </a:ext>
            </a:extLst>
          </p:cNvPr>
          <p:cNvSpPr/>
          <p:nvPr/>
        </p:nvSpPr>
        <p:spPr>
          <a:xfrm>
            <a:off x="0" y="6500098"/>
            <a:ext cx="17732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www.aismartz.com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57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Lasso Modeling: Code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40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68986-30FC-1D45-832A-2EC04B062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815041"/>
            <a:ext cx="10312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97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Lasso Modeling: Results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41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DD6FB-EC0E-E045-BBBE-5EFD413E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502" y="5781161"/>
            <a:ext cx="7543052" cy="1005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1CFBB-8F66-6049-82BB-51C12DFBA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502" y="798510"/>
            <a:ext cx="7452274" cy="48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79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Elastic Net Model: Code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42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FBF33-F8FC-CB40-84CD-3EB16DEC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406"/>
            <a:ext cx="6566727" cy="42268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30A269-8DA9-9541-AFCB-871C49CF3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703" y="4633245"/>
            <a:ext cx="6042959" cy="22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6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Elastic Net Model : Results</a:t>
            </a:r>
            <a:endParaRPr lang="en-US" sz="3264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43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B9ED49-3020-CF43-8B31-F0E4833B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27" y="900770"/>
            <a:ext cx="5892918" cy="39286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65FD93-0FAE-A74C-9FA4-D40DFA52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5" y="882841"/>
            <a:ext cx="5892918" cy="391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67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</a:rPr>
              <a:t>Compare Different Models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44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6143C1B-7E8B-5B47-97A7-A0CD045F9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943317"/>
              </p:ext>
            </p:extLst>
          </p:nvPr>
        </p:nvGraphicFramePr>
        <p:xfrm>
          <a:off x="1183299" y="1039541"/>
          <a:ext cx="10174941" cy="4119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37585">
                  <a:extLst>
                    <a:ext uri="{9D8B030D-6E8A-4147-A177-3AD203B41FA5}">
                      <a16:colId xmlns:a16="http://schemas.microsoft.com/office/drawing/2014/main" val="3120302947"/>
                    </a:ext>
                  </a:extLst>
                </a:gridCol>
                <a:gridCol w="1466797">
                  <a:extLst>
                    <a:ext uri="{9D8B030D-6E8A-4147-A177-3AD203B41FA5}">
                      <a16:colId xmlns:a16="http://schemas.microsoft.com/office/drawing/2014/main" val="2445443204"/>
                    </a:ext>
                  </a:extLst>
                </a:gridCol>
                <a:gridCol w="641725">
                  <a:extLst>
                    <a:ext uri="{9D8B030D-6E8A-4147-A177-3AD203B41FA5}">
                      <a16:colId xmlns:a16="http://schemas.microsoft.com/office/drawing/2014/main" val="3779327514"/>
                    </a:ext>
                  </a:extLst>
                </a:gridCol>
                <a:gridCol w="898413">
                  <a:extLst>
                    <a:ext uri="{9D8B030D-6E8A-4147-A177-3AD203B41FA5}">
                      <a16:colId xmlns:a16="http://schemas.microsoft.com/office/drawing/2014/main" val="3964096701"/>
                    </a:ext>
                  </a:extLst>
                </a:gridCol>
                <a:gridCol w="1246778">
                  <a:extLst>
                    <a:ext uri="{9D8B030D-6E8A-4147-A177-3AD203B41FA5}">
                      <a16:colId xmlns:a16="http://schemas.microsoft.com/office/drawing/2014/main" val="378609093"/>
                    </a:ext>
                  </a:extLst>
                </a:gridCol>
                <a:gridCol w="3483643">
                  <a:extLst>
                    <a:ext uri="{9D8B030D-6E8A-4147-A177-3AD203B41FA5}">
                      <a16:colId xmlns:a16="http://schemas.microsoft.com/office/drawing/2014/main" val="2131033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-250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-25000" dirty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-25000" dirty="0"/>
                        <a:t>train (CV=5)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15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Linear</a:t>
                      </a:r>
                      <a:r>
                        <a:rPr lang="en-US" dirty="0"/>
                        <a:t> 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0.91 , 0.88 , 0.90 , 0.91 , 0.92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74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 with Polynomial Interactions</a:t>
                      </a:r>
                      <a:endParaRPr 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0.77 , 0.82 , 0.81 , 0.59 , 0.72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79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Regularization</a:t>
                      </a:r>
                      <a:endParaRPr 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0.91 , 0.88 , 0.90 , 0.91 , 0.92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2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Regularization</a:t>
                      </a:r>
                      <a:endParaRPr 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0.93 , 0.90 , 0.91 , 0.91 , 0.90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75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 Net Regularization</a:t>
                      </a:r>
                      <a:endParaRPr 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0.91 , 0.90 , 0.86 , 0.90 , 0.89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98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623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F575-800B-194D-AF94-0CFB82F4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/>
              <a:t>Conclusion: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BB2E86-2D31-4B94-A894-E521715D2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5622284" cy="3450613"/>
          </a:xfrm>
        </p:spPr>
        <p:txBody>
          <a:bodyPr>
            <a:normAutofit/>
          </a:bodyPr>
          <a:lstStyle/>
          <a:p>
            <a:pPr>
              <a:buClr>
                <a:srgbClr val="C7A46B"/>
              </a:buClr>
            </a:pPr>
            <a:r>
              <a:rPr lang="en-US" dirty="0"/>
              <a:t>Linear Regression and generalization models in general require large number of features.</a:t>
            </a:r>
          </a:p>
          <a:p>
            <a:pPr>
              <a:buClr>
                <a:srgbClr val="C7A46B"/>
              </a:buClr>
            </a:pPr>
            <a:r>
              <a:rPr lang="en-US" dirty="0"/>
              <a:t>Linear Regression modeling with polynomial features could have the same prediction power is the features get selected properly.</a:t>
            </a:r>
          </a:p>
          <a:p>
            <a:pPr>
              <a:buClr>
                <a:srgbClr val="C7A46B"/>
              </a:buClr>
            </a:pPr>
            <a:endParaRPr lang="en-US" dirty="0"/>
          </a:p>
          <a:p>
            <a:pPr>
              <a:buClr>
                <a:srgbClr val="C7A46B"/>
              </a:buClr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66BD2-89C4-E84F-B98D-1753075DD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09" r="279" b="655"/>
          <a:stretch/>
        </p:blipFill>
        <p:spPr>
          <a:xfrm>
            <a:off x="7554139" y="2214282"/>
            <a:ext cx="3840002" cy="29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5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2059-0E29-834F-B684-0C9C904B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2" y="804520"/>
            <a:ext cx="7471579" cy="1840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7200" dirty="0"/>
              <a:t>Iowa Ames Dataset</a:t>
            </a:r>
            <a:endParaRPr lang="en-US" sz="4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pic>
        <p:nvPicPr>
          <p:cNvPr id="1030" name="Picture 6" descr="Clockwise from top: Main Street in downtown Ames, Iowa State University Alumni Hall, Marston Water Tower and Hoover Hall at ISU, Reiman Gardens, a train station in Ames, and Beardshear Hall.">
            <a:extLst>
              <a:ext uri="{FF2B5EF4-FFF2-40B4-BE49-F238E27FC236}">
                <a16:creationId xmlns:a16="http://schemas.microsoft.com/office/drawing/2014/main" id="{24AAD286-3198-E749-8B89-BE5287453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4"/>
          <a:stretch/>
        </p:blipFill>
        <p:spPr bwMode="auto">
          <a:xfrm>
            <a:off x="0" y="0"/>
            <a:ext cx="4246563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012C0-D69C-A346-B459-E1FBFA254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550" y="3067050"/>
            <a:ext cx="21209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04BA7-C56C-9044-9EB5-51187D109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957" y="3057524"/>
            <a:ext cx="2419999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C49B4-4C44-E645-96E5-40D25FDCA6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053"/>
          <a:stretch/>
        </p:blipFill>
        <p:spPr>
          <a:xfrm>
            <a:off x="4526562" y="3062526"/>
            <a:ext cx="2832090" cy="1460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14346F-C997-744A-B924-9C943FD909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42"/>
          <a:stretch/>
        </p:blipFill>
        <p:spPr>
          <a:xfrm>
            <a:off x="4526562" y="4643956"/>
            <a:ext cx="2844801" cy="1460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061D5F-ECD5-C548-B3BE-FED9E469167E}"/>
              </a:ext>
            </a:extLst>
          </p:cNvPr>
          <p:cNvSpPr/>
          <p:nvPr/>
        </p:nvSpPr>
        <p:spPr>
          <a:xfrm>
            <a:off x="4427968" y="6104456"/>
            <a:ext cx="1588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https://</a:t>
            </a:r>
            <a:r>
              <a:rPr lang="en-US" sz="1600" dirty="0" err="1">
                <a:solidFill>
                  <a:schemeClr val="bg2"/>
                </a:solidFill>
              </a:rPr>
              <a:t>datausa.io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3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64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Dataset Resource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F5F975-B6DD-4042-8F0C-71CE243D8856}"/>
              </a:ext>
            </a:extLst>
          </p:cNvPr>
          <p:cNvSpPr/>
          <p:nvPr/>
        </p:nvSpPr>
        <p:spPr>
          <a:xfrm>
            <a:off x="925285" y="972011"/>
            <a:ext cx="73696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NAME: </a:t>
            </a:r>
            <a:r>
              <a:rPr lang="en-US" dirty="0" err="1"/>
              <a:t>AmesHousing.txt</a:t>
            </a:r>
            <a:r>
              <a:rPr lang="en-US" dirty="0"/>
              <a:t> </a:t>
            </a:r>
          </a:p>
          <a:p>
            <a:r>
              <a:rPr lang="en-US" dirty="0"/>
              <a:t>TYPE: Population </a:t>
            </a:r>
          </a:p>
          <a:p>
            <a:r>
              <a:rPr lang="en-US" dirty="0"/>
              <a:t>SIZE: 2930 observations, 81 variables</a:t>
            </a:r>
          </a:p>
          <a:p>
            <a:r>
              <a:rPr lang="en-US" dirty="0"/>
              <a:t>Date range: 2006 – 2010 </a:t>
            </a:r>
          </a:p>
          <a:p>
            <a:endParaRPr lang="en-US" dirty="0"/>
          </a:p>
          <a:p>
            <a:r>
              <a:rPr lang="en-US" dirty="0"/>
              <a:t>ARTICLE TITLE: Ames Iowa: Alternative to the Boston Housing Data Set</a:t>
            </a:r>
          </a:p>
          <a:p>
            <a:r>
              <a:rPr lang="en-US" dirty="0"/>
              <a:t>Author: Dean De Cock Truman State University</a:t>
            </a:r>
            <a:br>
              <a:rPr lang="en-US" dirty="0"/>
            </a:br>
            <a:r>
              <a:rPr lang="en-US" dirty="0"/>
              <a:t>Ref: Journal of Statistics Education Volume 19, Number 3(2011)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A6239-33C1-1549-B668-F6797BEC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5" y="3428179"/>
            <a:ext cx="9994084" cy="32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0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F1B92-676B-6047-B379-C3595F1A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5" y="0"/>
            <a:ext cx="97689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21D716-47FE-9B46-B6B9-F272DC5A98CC}"/>
              </a:ext>
            </a:extLst>
          </p:cNvPr>
          <p:cNvSpPr/>
          <p:nvPr/>
        </p:nvSpPr>
        <p:spPr>
          <a:xfrm>
            <a:off x="1318902" y="6488668"/>
            <a:ext cx="2557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www.semanticscholar.org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2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2059-0E29-834F-B684-0C9C904B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757" y="311463"/>
            <a:ext cx="6102559" cy="970492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sz="6600" dirty="0"/>
              <a:t>Data Cleaning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pic>
        <p:nvPicPr>
          <p:cNvPr id="8198" name="Picture 6" descr="Edvard Munch&amp;#39;s The Scream Versions around the World">
            <a:extLst>
              <a:ext uri="{FF2B5EF4-FFF2-40B4-BE49-F238E27FC236}">
                <a16:creationId xmlns:a16="http://schemas.microsoft.com/office/drawing/2014/main" id="{CA81D8C4-7309-2A45-BD23-25BE644A2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" y="225633"/>
            <a:ext cx="4210400" cy="56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572058-04E9-BF4B-8F98-F27AAD19FF4A}"/>
              </a:ext>
            </a:extLst>
          </p:cNvPr>
          <p:cNvSpPr/>
          <p:nvPr/>
        </p:nvSpPr>
        <p:spPr>
          <a:xfrm>
            <a:off x="0" y="5797793"/>
            <a:ext cx="2065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Edvard Munch, 1893</a:t>
            </a:r>
          </a:p>
        </p:txBody>
      </p:sp>
      <p:pic>
        <p:nvPicPr>
          <p:cNvPr id="11" name="Picture 6" descr="Garbage In, Garbage Out | Fuzzy LogX">
            <a:extLst>
              <a:ext uri="{FF2B5EF4-FFF2-40B4-BE49-F238E27FC236}">
                <a16:creationId xmlns:a16="http://schemas.microsoft.com/office/drawing/2014/main" id="{AC2CEDDF-CC78-C145-A88E-5CCD52621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71" y="1410459"/>
            <a:ext cx="53015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5A8A5E-8686-3147-B39B-4230FEACB176}"/>
              </a:ext>
            </a:extLst>
          </p:cNvPr>
          <p:cNvSpPr txBox="1"/>
          <p:nvPr/>
        </p:nvSpPr>
        <p:spPr>
          <a:xfrm>
            <a:off x="3899601" y="6150963"/>
            <a:ext cx="7970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⚠️  Your Analysis is as good as your data.</a:t>
            </a:r>
          </a:p>
        </p:txBody>
      </p:sp>
    </p:spTree>
    <p:extLst>
      <p:ext uri="{BB962C8B-B14F-4D97-AF65-F5344CB8AC3E}">
        <p14:creationId xmlns:p14="http://schemas.microsoft.com/office/powerpoint/2010/main" val="269037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7897" y="71819"/>
            <a:ext cx="11165747" cy="667587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400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features_continous_numeric</a:t>
            </a:r>
            <a:r>
              <a:rPr lang="en-US" sz="3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Nulls treatment</a:t>
            </a:r>
          </a:p>
        </p:txBody>
      </p:sp>
      <p:sp>
        <p:nvSpPr>
          <p:cNvPr id="131" name="CustomShape 2"/>
          <p:cNvSpPr/>
          <p:nvPr/>
        </p:nvSpPr>
        <p:spPr>
          <a:xfrm>
            <a:off x="9928354" y="6467595"/>
            <a:ext cx="1101763" cy="380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12" tIns="40806" rIns="81612" bIns="40806"/>
          <a:lstStyle/>
          <a:p>
            <a:pPr>
              <a:lnSpc>
                <a:spcPct val="100000"/>
              </a:lnSpc>
            </a:pPr>
            <a:fld id="{23336A78-514E-4514-B6E6-669FFC52B04E}" type="slidenum">
              <a:rPr lang="en-US" sz="163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</a:t>
            </a:fld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59D2EF-13BB-E24A-BB3E-9E50D7B64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146295"/>
            <a:ext cx="101854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358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7303</TotalTime>
  <Words>725</Words>
  <Application>Microsoft Macintosh PowerPoint</Application>
  <PresentationFormat>Widescreen</PresentationFormat>
  <Paragraphs>192</Paragraphs>
  <Slides>45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Gill Sans MT</vt:lpstr>
      <vt:lpstr>Wingdings</vt:lpstr>
      <vt:lpstr>Gallery</vt:lpstr>
      <vt:lpstr>Prediction of the Housing Price  Using Machine Learning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June 2021 Update</dc:title>
  <dc:creator>Gharib Nezhad, Ehsan (ARC-SST)[UNIVERSITIES SPACE RESEARCH ASSOCIATION]</dc:creator>
  <cp:lastModifiedBy>Gharib Nezhad, Ehsan (ARC-SST)[UNIVERSITIES SPACE RESEARCH ASSOCIATION]</cp:lastModifiedBy>
  <cp:revision>122</cp:revision>
  <dcterms:created xsi:type="dcterms:W3CDTF">2021-06-15T17:47:03Z</dcterms:created>
  <dcterms:modified xsi:type="dcterms:W3CDTF">2021-08-24T19:38:11Z</dcterms:modified>
</cp:coreProperties>
</file>